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348" r:id="rId4"/>
    <p:sldId id="349" r:id="rId5"/>
    <p:sldId id="375" r:id="rId6"/>
    <p:sldId id="351" r:id="rId7"/>
    <p:sldId id="377" r:id="rId8"/>
    <p:sldId id="378" r:id="rId9"/>
    <p:sldId id="379" r:id="rId10"/>
    <p:sldId id="380"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396" r:id="rId27"/>
    <p:sldId id="373"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F"/>
    <a:srgbClr val="FE0000"/>
    <a:srgbClr val="D23217"/>
    <a:srgbClr val="260859"/>
    <a:srgbClr val="D43C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86BBAE-9122-55F8-6F44-6B7E36148FFA}" v="7" dt="2022-07-06T13:25:38.8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 White" userId="S::ron.white@detect-inc.com::1d5f5baa-feba-42ac-a916-98571e33a8e0" providerId="AD" clId="Web-{FE86BBAE-9122-55F8-6F44-6B7E36148FFA}"/>
    <pc:docChg chg="modSld">
      <pc:chgData name="Ron White" userId="S::ron.white@detect-inc.com::1d5f5baa-feba-42ac-a916-98571e33a8e0" providerId="AD" clId="Web-{FE86BBAE-9122-55F8-6F44-6B7E36148FFA}" dt="2022-07-06T13:25:38.884" v="6" actId="20577"/>
      <pc:docMkLst>
        <pc:docMk/>
      </pc:docMkLst>
      <pc:sldChg chg="modSp">
        <pc:chgData name="Ron White" userId="S::ron.white@detect-inc.com::1d5f5baa-feba-42ac-a916-98571e33a8e0" providerId="AD" clId="Web-{FE86BBAE-9122-55F8-6F44-6B7E36148FFA}" dt="2022-07-06T13:20:58.376" v="4" actId="20577"/>
        <pc:sldMkLst>
          <pc:docMk/>
          <pc:sldMk cId="434152320" sldId="349"/>
        </pc:sldMkLst>
        <pc:spChg chg="mod">
          <ac:chgData name="Ron White" userId="S::ron.white@detect-inc.com::1d5f5baa-feba-42ac-a916-98571e33a8e0" providerId="AD" clId="Web-{FE86BBAE-9122-55F8-6F44-6B7E36148FFA}" dt="2022-07-06T13:20:58.376" v="4" actId="20577"/>
          <ac:spMkLst>
            <pc:docMk/>
            <pc:sldMk cId="434152320" sldId="349"/>
            <ac:spMk id="16" creationId="{3CD1A9B0-5114-D7B1-1477-4EE12299945D}"/>
          </ac:spMkLst>
        </pc:spChg>
      </pc:sldChg>
      <pc:sldChg chg="modSp">
        <pc:chgData name="Ron White" userId="S::ron.white@detect-inc.com::1d5f5baa-feba-42ac-a916-98571e33a8e0" providerId="AD" clId="Web-{FE86BBAE-9122-55F8-6F44-6B7E36148FFA}" dt="2022-07-06T13:25:38.884" v="6" actId="20577"/>
        <pc:sldMkLst>
          <pc:docMk/>
          <pc:sldMk cId="3365553137" sldId="373"/>
        </pc:sldMkLst>
        <pc:spChg chg="mod">
          <ac:chgData name="Ron White" userId="S::ron.white@detect-inc.com::1d5f5baa-feba-42ac-a916-98571e33a8e0" providerId="AD" clId="Web-{FE86BBAE-9122-55F8-6F44-6B7E36148FFA}" dt="2022-07-06T13:25:38.884" v="6" actId="20577"/>
          <ac:spMkLst>
            <pc:docMk/>
            <pc:sldMk cId="3365553137" sldId="373"/>
            <ac:spMk id="3" creationId="{858B1AEA-5AF6-430A-BBE4-B7C9389FB5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20ADCE-2229-4EB1-813B-9FC918F1427C}" type="datetimeFigureOut">
              <a:rPr lang="en-GB" smtClean="0"/>
              <a:t>06/07/2022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DFDF15-F29D-481E-8A88-F0C8AB0005F6}" type="slidenum">
              <a:rPr lang="en-GB" smtClean="0"/>
              <a:t>‹#›</a:t>
            </a:fld>
            <a:endParaRPr lang="en-GB"/>
          </a:p>
        </p:txBody>
      </p:sp>
    </p:spTree>
    <p:extLst>
      <p:ext uri="{BB962C8B-B14F-4D97-AF65-F5344CB8AC3E}">
        <p14:creationId xmlns:p14="http://schemas.microsoft.com/office/powerpoint/2010/main" val="253826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5C89-DD5B-4585-9F63-F86F56710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41D8C17-56C1-430D-BF52-B2D80B2615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01381F-3757-45BE-9B2A-B0910083B207}"/>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5" name="Footer Placeholder 4">
            <a:extLst>
              <a:ext uri="{FF2B5EF4-FFF2-40B4-BE49-F238E27FC236}">
                <a16:creationId xmlns:a16="http://schemas.microsoft.com/office/drawing/2014/main" id="{0D2DF28C-E3BB-4699-BFF3-6E26A91BB2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A2559-EA77-439F-8803-595ECC1E39AE}"/>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252839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09AB-DAEF-42C6-B81D-B7E0706966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0D4462-928B-45FF-ADEC-7715BA1F6A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5AD0BE-785A-49BA-B096-77282E4DBF62}"/>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5" name="Footer Placeholder 4">
            <a:extLst>
              <a:ext uri="{FF2B5EF4-FFF2-40B4-BE49-F238E27FC236}">
                <a16:creationId xmlns:a16="http://schemas.microsoft.com/office/drawing/2014/main" id="{41F8E101-96E8-401E-9900-96AE5036F2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6BA546-A816-4DB8-9AF8-B57BC7664261}"/>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6521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C2E218-AA2D-4159-901B-52AA4E89C1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46F38E-78C2-4574-8C2E-CB4C7DBEC1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B14172-8AA1-4AA9-BC79-C64A6D0A9133}"/>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5" name="Footer Placeholder 4">
            <a:extLst>
              <a:ext uri="{FF2B5EF4-FFF2-40B4-BE49-F238E27FC236}">
                <a16:creationId xmlns:a16="http://schemas.microsoft.com/office/drawing/2014/main" id="{A34FD527-38D1-474C-AC1B-C820D9B174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8F8DCC-6D92-412E-94A5-4BC51FC8B552}"/>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74357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3090C-072A-4725-A8BD-516F325069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B8523B-6615-4ACF-A549-E9718EAE3E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F35A01-E1DA-4578-8CD8-9E5425DD71A1}"/>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5" name="Footer Placeholder 4">
            <a:extLst>
              <a:ext uri="{FF2B5EF4-FFF2-40B4-BE49-F238E27FC236}">
                <a16:creationId xmlns:a16="http://schemas.microsoft.com/office/drawing/2014/main" id="{7CDC3E14-47E8-42EB-92BA-E7B6FA6C4C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54F4F3-E0D4-4E59-ADB0-6D62BD921107}"/>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170186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C0BB6-6742-452E-A65D-C1E4FDBE5F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E46E142-C0B5-476F-B245-00F792294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0E4C61-4FDB-4901-B336-5B15F5C8456B}"/>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5" name="Footer Placeholder 4">
            <a:extLst>
              <a:ext uri="{FF2B5EF4-FFF2-40B4-BE49-F238E27FC236}">
                <a16:creationId xmlns:a16="http://schemas.microsoft.com/office/drawing/2014/main" id="{503DB1EB-EF11-45F9-8678-854B0D6ABE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131A20-45AC-4657-8275-CB76FEF59C95}"/>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100309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1A34-9800-4DCE-BE94-3AF6B924E9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A05240-8F49-44AF-BD69-FBBE648327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00AC79-DF2B-43F7-AC9D-AF9BAB7B0B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3407DF-AF48-44B1-8743-0ABEE6CE84D1}"/>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6" name="Footer Placeholder 5">
            <a:extLst>
              <a:ext uri="{FF2B5EF4-FFF2-40B4-BE49-F238E27FC236}">
                <a16:creationId xmlns:a16="http://schemas.microsoft.com/office/drawing/2014/main" id="{0B1B2CDD-5FF9-41D5-BAC4-5D0E472733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8DE3C4-617E-4396-9D81-75F892664D1A}"/>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278231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222B7-79D8-4E71-BBF4-325B25FEA1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838F33-039C-4A07-8B94-B1BFC5EF7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1B0F7D-FFB5-48DD-A511-05674CDA83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32F6EF-7E59-45EA-A5ED-BD6B000351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3556B-3BB8-4770-8D4F-0E68DD206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D8EDEE-F5D7-4FC8-9DD1-EDB02439768B}"/>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8" name="Footer Placeholder 7">
            <a:extLst>
              <a:ext uri="{FF2B5EF4-FFF2-40B4-BE49-F238E27FC236}">
                <a16:creationId xmlns:a16="http://schemas.microsoft.com/office/drawing/2014/main" id="{158ACDDC-C9A2-43CC-8677-89CE9FBEE5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D7D7EB5-E7D5-4F98-9C90-362D12694588}"/>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36927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33F1-0354-4C3F-9376-1A0AE5C4BC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3D5CBB-40E8-4A01-8F2A-8B9E08E903A6}"/>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4" name="Footer Placeholder 3">
            <a:extLst>
              <a:ext uri="{FF2B5EF4-FFF2-40B4-BE49-F238E27FC236}">
                <a16:creationId xmlns:a16="http://schemas.microsoft.com/office/drawing/2014/main" id="{AE66B99D-6AF0-4451-A11B-CAD5DC389E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700828-CEAB-410F-B1BF-C7F358B15945}"/>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3554054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A1D4C8-B3DD-4C56-B89E-ABE308097AE5}"/>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3" name="Footer Placeholder 2">
            <a:extLst>
              <a:ext uri="{FF2B5EF4-FFF2-40B4-BE49-F238E27FC236}">
                <a16:creationId xmlns:a16="http://schemas.microsoft.com/office/drawing/2014/main" id="{AF37E9EF-35A2-4249-8375-98629E7DD8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359523-F343-4016-BA9C-49E2873FC8AB}"/>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30375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E477E-B8CA-498F-863A-88FE77FFA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60D07A-A76B-4CC0-AC89-7635AB4CE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4C0C4D-B369-4173-81BA-679F8EAAD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33BEC-6CDB-4447-88CB-8D05D17199B4}"/>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6" name="Footer Placeholder 5">
            <a:extLst>
              <a:ext uri="{FF2B5EF4-FFF2-40B4-BE49-F238E27FC236}">
                <a16:creationId xmlns:a16="http://schemas.microsoft.com/office/drawing/2014/main" id="{C0F2CC14-2C0D-450F-A9DE-D41F933AA3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DA5333-5526-40A0-BA72-D4572717C781}"/>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84066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A104-6C36-4932-BD15-95FA38724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915E80-64EC-4D92-921F-F4BD980C7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F0B7EB-9150-41A3-A239-3C4E6C2B3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6EE6C8-92B6-4F9F-8C68-82E6224A8527}"/>
              </a:ext>
            </a:extLst>
          </p:cNvPr>
          <p:cNvSpPr>
            <a:spLocks noGrp="1"/>
          </p:cNvSpPr>
          <p:nvPr>
            <p:ph type="dt" sz="half" idx="10"/>
          </p:nvPr>
        </p:nvSpPr>
        <p:spPr/>
        <p:txBody>
          <a:bodyPr/>
          <a:lstStyle/>
          <a:p>
            <a:fld id="{CD529480-9F0E-4BB1-A800-10CF79A9ABCE}" type="datetimeFigureOut">
              <a:rPr lang="en-GB" smtClean="0"/>
              <a:t>06/07/2022</a:t>
            </a:fld>
            <a:endParaRPr lang="en-GB"/>
          </a:p>
        </p:txBody>
      </p:sp>
      <p:sp>
        <p:nvSpPr>
          <p:cNvPr id="6" name="Footer Placeholder 5">
            <a:extLst>
              <a:ext uri="{FF2B5EF4-FFF2-40B4-BE49-F238E27FC236}">
                <a16:creationId xmlns:a16="http://schemas.microsoft.com/office/drawing/2014/main" id="{E7FF234D-39F1-44EC-892F-0C285437A6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54B9E6-C0F8-4FD4-AC57-2AFF8D7954D0}"/>
              </a:ext>
            </a:extLst>
          </p:cNvPr>
          <p:cNvSpPr>
            <a:spLocks noGrp="1"/>
          </p:cNvSpPr>
          <p:nvPr>
            <p:ph type="sldNum" sz="quarter" idx="12"/>
          </p:nvPr>
        </p:nvSpPr>
        <p:spPr/>
        <p:txBody>
          <a:bodyPr/>
          <a:lstStyle/>
          <a:p>
            <a:fld id="{1B778CA4-4CEE-4938-BC10-55976642E945}" type="slidenum">
              <a:rPr lang="en-GB" smtClean="0"/>
              <a:t>‹#›</a:t>
            </a:fld>
            <a:endParaRPr lang="en-GB"/>
          </a:p>
        </p:txBody>
      </p:sp>
    </p:spTree>
    <p:extLst>
      <p:ext uri="{BB962C8B-B14F-4D97-AF65-F5344CB8AC3E}">
        <p14:creationId xmlns:p14="http://schemas.microsoft.com/office/powerpoint/2010/main" val="167264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CEED58-6694-4570-B105-E70D206BA1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4C7D2A-9580-4140-9AAC-D12756E99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7F91D-4F38-4CEB-AEDF-924B46BBB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529480-9F0E-4BB1-A800-10CF79A9ABCE}" type="datetimeFigureOut">
              <a:rPr lang="en-GB" smtClean="0"/>
              <a:t>06/07/2022</a:t>
            </a:fld>
            <a:endParaRPr lang="en-GB"/>
          </a:p>
        </p:txBody>
      </p:sp>
      <p:sp>
        <p:nvSpPr>
          <p:cNvPr id="5" name="Footer Placeholder 4">
            <a:extLst>
              <a:ext uri="{FF2B5EF4-FFF2-40B4-BE49-F238E27FC236}">
                <a16:creationId xmlns:a16="http://schemas.microsoft.com/office/drawing/2014/main" id="{33C508CB-8539-406C-BA6E-A470CC60B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5642FBF-2B51-461E-93EC-77917BD3A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78CA4-4CEE-4938-BC10-55976642E945}" type="slidenum">
              <a:rPr lang="en-GB" smtClean="0"/>
              <a:t>‹#›</a:t>
            </a:fld>
            <a:endParaRPr lang="en-GB"/>
          </a:p>
        </p:txBody>
      </p:sp>
    </p:spTree>
    <p:extLst>
      <p:ext uri="{BB962C8B-B14F-4D97-AF65-F5344CB8AC3E}">
        <p14:creationId xmlns:p14="http://schemas.microsoft.com/office/powerpoint/2010/main" val="232192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tect-inc.com/" TargetMode="External"/><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hyperlink" Target="http://www.dronewatcher.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hyperlink" Target="Go%20to%20www.usahas.com" TargetMode="Externa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hyperlink" Target="http://www.usahas.com/"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www.detect-inc.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gif"/><Relationship Id="rId4" Type="http://schemas.openxmlformats.org/officeDocument/2006/relationships/hyperlink" Target="http://www.dronewatcher.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detect-inc.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dronewatche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hyperlink" Target="https://www.usahas.com/"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8B1AEA-5AF6-430A-BBE4-B7C9389FB535}"/>
              </a:ext>
            </a:extLst>
          </p:cNvPr>
          <p:cNvSpPr>
            <a:spLocks noGrp="1"/>
          </p:cNvSpPr>
          <p:nvPr>
            <p:ph type="subTitle" idx="1"/>
          </p:nvPr>
        </p:nvSpPr>
        <p:spPr>
          <a:xfrm>
            <a:off x="1" y="2024906"/>
            <a:ext cx="12191998" cy="1347467"/>
          </a:xfrm>
        </p:spPr>
        <p:txBody>
          <a:bodyPr>
            <a:noAutofit/>
          </a:bodyPr>
          <a:lstStyle/>
          <a:p>
            <a:r>
              <a:rPr lang="en-GB" sz="4400" dirty="0">
                <a:solidFill>
                  <a:schemeClr val="bg1">
                    <a:lumMod val="65000"/>
                  </a:schemeClr>
                </a:solidFill>
                <a:latin typeface="Impact" panose="020B0806030902050204" pitchFamily="34" charset="0"/>
              </a:rPr>
              <a:t>AVIAN HAZARD ADVISORY SYSTEM (AHAS)</a:t>
            </a:r>
          </a:p>
          <a:p>
            <a:r>
              <a:rPr lang="en-GB" sz="4400" dirty="0">
                <a:solidFill>
                  <a:schemeClr val="bg1"/>
                </a:solidFill>
                <a:latin typeface="Impact" panose="020B0806030902050204" pitchFamily="34" charset="0"/>
              </a:rPr>
              <a:t>TRAINING</a:t>
            </a:r>
          </a:p>
        </p:txBody>
      </p:sp>
      <p:pic>
        <p:nvPicPr>
          <p:cNvPr id="5" name="Picture 4">
            <a:extLst>
              <a:ext uri="{FF2B5EF4-FFF2-40B4-BE49-F238E27FC236}">
                <a16:creationId xmlns:a16="http://schemas.microsoft.com/office/drawing/2014/main" id="{4485B62B-C8A8-4A49-8688-F4FA3E774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908" y="412387"/>
            <a:ext cx="3530850" cy="1360848"/>
          </a:xfrm>
          <a:prstGeom prst="rect">
            <a:avLst/>
          </a:prstGeom>
        </p:spPr>
      </p:pic>
      <p:cxnSp>
        <p:nvCxnSpPr>
          <p:cNvPr id="8" name="Straight Connector 7">
            <a:extLst>
              <a:ext uri="{FF2B5EF4-FFF2-40B4-BE49-F238E27FC236}">
                <a16:creationId xmlns:a16="http://schemas.microsoft.com/office/drawing/2014/main" id="{4231D221-1F23-4297-9C84-6A9FDDA41193}"/>
              </a:ext>
            </a:extLst>
          </p:cNvPr>
          <p:cNvCxnSpPr/>
          <p:nvPr/>
        </p:nvCxnSpPr>
        <p:spPr>
          <a:xfrm>
            <a:off x="0" y="5603846"/>
            <a:ext cx="12192000" cy="0"/>
          </a:xfrm>
          <a:prstGeom prst="line">
            <a:avLst/>
          </a:prstGeom>
          <a:ln w="57150">
            <a:solidFill>
              <a:srgbClr val="00308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36C64E-2CC6-4AF2-A723-6BA112F88A4F}"/>
              </a:ext>
            </a:extLst>
          </p:cNvPr>
          <p:cNvSpPr txBox="1"/>
          <p:nvPr/>
        </p:nvSpPr>
        <p:spPr>
          <a:xfrm>
            <a:off x="1397" y="5873691"/>
            <a:ext cx="12191999" cy="738664"/>
          </a:xfrm>
          <a:prstGeom prst="rect">
            <a:avLst/>
          </a:prstGeom>
          <a:noFill/>
        </p:spPr>
        <p:txBody>
          <a:bodyPr wrap="square" rtlCol="0">
            <a:spAutoFit/>
          </a:bodyPr>
          <a:lstStyle/>
          <a:p>
            <a:pPr algn="ctr"/>
            <a:r>
              <a:rPr lang="en-GB" sz="1400" dirty="0">
                <a:solidFill>
                  <a:schemeClr val="bg1"/>
                </a:solidFill>
                <a:latin typeface="Myriad Pro" panose="020B0503030403020204" pitchFamily="34" charset="0"/>
              </a:rPr>
              <a:t>Florida : California : Hawaii : Calgary : London : </a:t>
            </a:r>
            <a:r>
              <a:rPr lang="en-GB" sz="1400" dirty="0" err="1">
                <a:solidFill>
                  <a:schemeClr val="bg1"/>
                </a:solidFill>
                <a:latin typeface="Myriad Pro" panose="020B0503030403020204" pitchFamily="34" charset="0"/>
              </a:rPr>
              <a:t>Bejing</a:t>
            </a:r>
            <a:endParaRPr lang="en-GB" sz="1400" dirty="0">
              <a:solidFill>
                <a:schemeClr val="bg1"/>
              </a:solidFill>
              <a:latin typeface="Myriad Pro" panose="020B0503030403020204" pitchFamily="34" charset="0"/>
            </a:endParaRPr>
          </a:p>
          <a:p>
            <a:pPr algn="ctr"/>
            <a:r>
              <a:rPr lang="en-GB" sz="1400" b="1" dirty="0">
                <a:solidFill>
                  <a:schemeClr val="bg1">
                    <a:lumMod val="65000"/>
                  </a:schemeClr>
                </a:solidFill>
                <a:latin typeface="Myriad Pro" panose="020B0503030403020204" pitchFamily="34" charset="0"/>
                <a:hlinkClick r:id="rId3">
                  <a:extLst>
                    <a:ext uri="{A12FA001-AC4F-418D-AE19-62706E023703}">
                      <ahyp:hlinkClr xmlns:ahyp="http://schemas.microsoft.com/office/drawing/2018/hyperlinkcolor" val="tx"/>
                    </a:ext>
                  </a:extLst>
                </a:hlinkClick>
              </a:rPr>
              <a:t>www.detect-inc.com</a:t>
            </a:r>
            <a:r>
              <a:rPr lang="en-GB" sz="1400" b="1" dirty="0">
                <a:solidFill>
                  <a:schemeClr val="bg1">
                    <a:lumMod val="65000"/>
                  </a:schemeClr>
                </a:solidFill>
                <a:latin typeface="Myriad Pro" panose="020B0503030403020204" pitchFamily="34" charset="0"/>
              </a:rPr>
              <a:t>     </a:t>
            </a:r>
            <a:r>
              <a:rPr lang="en-GB" sz="1400" b="1" dirty="0">
                <a:solidFill>
                  <a:schemeClr val="bg1">
                    <a:lumMod val="65000"/>
                  </a:schemeClr>
                </a:solidFill>
                <a:latin typeface="Myriad Pro" panose="020B0503030403020204" pitchFamily="34" charset="0"/>
                <a:hlinkClick r:id="rId4">
                  <a:extLst>
                    <a:ext uri="{A12FA001-AC4F-418D-AE19-62706E023703}">
                      <ahyp:hlinkClr xmlns:ahyp="http://schemas.microsoft.com/office/drawing/2018/hyperlinkcolor" val="tx"/>
                    </a:ext>
                  </a:extLst>
                </a:hlinkClick>
              </a:rPr>
              <a:t>www.dronewatcher.com</a:t>
            </a:r>
            <a:r>
              <a:rPr lang="en-GB" sz="1400" b="1" dirty="0">
                <a:solidFill>
                  <a:schemeClr val="bg1">
                    <a:lumMod val="65000"/>
                  </a:schemeClr>
                </a:solidFill>
                <a:latin typeface="Myriad Pro" panose="020B0503030403020204" pitchFamily="34" charset="0"/>
              </a:rPr>
              <a:t> </a:t>
            </a:r>
          </a:p>
          <a:p>
            <a:pPr algn="ctr"/>
            <a:r>
              <a:rPr lang="en-GB" sz="1400" dirty="0">
                <a:solidFill>
                  <a:schemeClr val="bg1"/>
                </a:solidFill>
                <a:latin typeface="Myriad Pro" panose="020B0503030403020204" pitchFamily="34" charset="0"/>
              </a:rPr>
              <a:t>Copyright 2022, DeTect, Inc, All Rights Reserved</a:t>
            </a:r>
          </a:p>
        </p:txBody>
      </p:sp>
      <p:pic>
        <p:nvPicPr>
          <p:cNvPr id="7" name="Google Shape;301;p30" descr="BASH Logo.jpg">
            <a:extLst>
              <a:ext uri="{FF2B5EF4-FFF2-40B4-BE49-F238E27FC236}">
                <a16:creationId xmlns:a16="http://schemas.microsoft.com/office/drawing/2014/main" id="{A369FC69-9533-2B58-4FB8-E60C091DE9CA}"/>
              </a:ext>
            </a:extLst>
          </p:cNvPr>
          <p:cNvPicPr preferRelativeResize="0"/>
          <p:nvPr/>
        </p:nvPicPr>
        <p:blipFill rotWithShape="1">
          <a:blip r:embed="rId5">
            <a:alphaModFix/>
          </a:blip>
          <a:srcRect/>
          <a:stretch/>
        </p:blipFill>
        <p:spPr>
          <a:xfrm>
            <a:off x="2549092" y="3490117"/>
            <a:ext cx="1900063" cy="2002984"/>
          </a:xfrm>
          <a:prstGeom prst="rect">
            <a:avLst/>
          </a:prstGeom>
          <a:noFill/>
          <a:ln>
            <a:noFill/>
          </a:ln>
        </p:spPr>
      </p:pic>
      <p:pic>
        <p:nvPicPr>
          <p:cNvPr id="10" name="Picture 9">
            <a:extLst>
              <a:ext uri="{FF2B5EF4-FFF2-40B4-BE49-F238E27FC236}">
                <a16:creationId xmlns:a16="http://schemas.microsoft.com/office/drawing/2014/main" id="{26B2FCEA-BDAA-7918-2A56-5D7BDA5312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30776" y="3640609"/>
            <a:ext cx="1662573" cy="1640405"/>
          </a:xfrm>
          <a:prstGeom prst="rect">
            <a:avLst/>
          </a:prstGeom>
        </p:spPr>
      </p:pic>
      <p:grpSp>
        <p:nvGrpSpPr>
          <p:cNvPr id="14" name="Group 13">
            <a:extLst>
              <a:ext uri="{FF2B5EF4-FFF2-40B4-BE49-F238E27FC236}">
                <a16:creationId xmlns:a16="http://schemas.microsoft.com/office/drawing/2014/main" id="{5CC3F46C-E6C0-1030-228B-A532679C87BC}"/>
              </a:ext>
            </a:extLst>
          </p:cNvPr>
          <p:cNvGrpSpPr/>
          <p:nvPr/>
        </p:nvGrpSpPr>
        <p:grpSpPr>
          <a:xfrm>
            <a:off x="4790114" y="3765816"/>
            <a:ext cx="2667699" cy="1384999"/>
            <a:chOff x="1224793" y="3540154"/>
            <a:chExt cx="2843868" cy="1476461"/>
          </a:xfrm>
        </p:grpSpPr>
        <p:sp>
          <p:nvSpPr>
            <p:cNvPr id="13" name="Rectangle 12">
              <a:extLst>
                <a:ext uri="{FF2B5EF4-FFF2-40B4-BE49-F238E27FC236}">
                  <a16:creationId xmlns:a16="http://schemas.microsoft.com/office/drawing/2014/main" id="{8FFDE9C0-5468-CDCA-1612-22EA8F73673A}"/>
                </a:ext>
              </a:extLst>
            </p:cNvPr>
            <p:cNvSpPr/>
            <p:nvPr/>
          </p:nvSpPr>
          <p:spPr>
            <a:xfrm>
              <a:off x="1224793" y="3540154"/>
              <a:ext cx="2843868" cy="147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9B6AF6DD-19A0-3CF0-CA90-7AB63F1C18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2599" y="3764826"/>
              <a:ext cx="2448255" cy="1027116"/>
            </a:xfrm>
            <a:prstGeom prst="rect">
              <a:avLst/>
            </a:prstGeom>
          </p:spPr>
        </p:pic>
      </p:grpSp>
    </p:spTree>
    <p:extLst>
      <p:ext uri="{BB962C8B-B14F-4D97-AF65-F5344CB8AC3E}">
        <p14:creationId xmlns:p14="http://schemas.microsoft.com/office/powerpoint/2010/main" val="2037917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479816"/>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AHAS plus table opens in a new window</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Hazards and alternate routes will still display (not shown)</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Displays selected hour and the next 3 hours</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NEXRAD risk is only available for the current hour</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Shows driving model and overall risk (color coded) for all 4 hours</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Shows selected area and NEXRAD data in Google Map display</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AHAS PLUS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5" name="Google Shape;189;p10">
            <a:extLst>
              <a:ext uri="{FF2B5EF4-FFF2-40B4-BE49-F238E27FC236}">
                <a16:creationId xmlns:a16="http://schemas.microsoft.com/office/drawing/2014/main" id="{E6A07356-6DD8-964C-DE46-4A77B5784E74}"/>
              </a:ext>
            </a:extLst>
          </p:cNvPr>
          <p:cNvPicPr preferRelativeResize="0"/>
          <p:nvPr/>
        </p:nvPicPr>
        <p:blipFill rotWithShape="1">
          <a:blip r:embed="rId6">
            <a:alphaModFix/>
          </a:blip>
          <a:srcRect/>
          <a:stretch/>
        </p:blipFill>
        <p:spPr>
          <a:xfrm>
            <a:off x="259709" y="2205724"/>
            <a:ext cx="6246410" cy="3221951"/>
          </a:xfrm>
          <a:prstGeom prst="rect">
            <a:avLst/>
          </a:prstGeom>
          <a:noFill/>
          <a:ln w="12700" cap="flat" cmpd="sng">
            <a:solidFill>
              <a:schemeClr val="bg1">
                <a:lumMod val="75000"/>
              </a:schemeClr>
            </a:solidFill>
            <a:prstDash val="solid"/>
            <a:miter lim="800000"/>
            <a:headEnd type="none" w="sm" len="sm"/>
            <a:tailEnd type="none" w="sm" len="sm"/>
          </a:ln>
        </p:spPr>
      </p:pic>
      <p:sp>
        <p:nvSpPr>
          <p:cNvPr id="27" name="Arrow: Right 26">
            <a:extLst>
              <a:ext uri="{FF2B5EF4-FFF2-40B4-BE49-F238E27FC236}">
                <a16:creationId xmlns:a16="http://schemas.microsoft.com/office/drawing/2014/main" id="{DD48219F-AF5E-9C5C-2FC4-518216F597A5}"/>
              </a:ext>
            </a:extLst>
          </p:cNvPr>
          <p:cNvSpPr/>
          <p:nvPr/>
        </p:nvSpPr>
        <p:spPr>
          <a:xfrm rot="5400000">
            <a:off x="362244" y="2626758"/>
            <a:ext cx="1290804"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9E8502-7F91-B833-4EAA-FC5C4F80CFF0}"/>
              </a:ext>
            </a:extLst>
          </p:cNvPr>
          <p:cNvSpPr txBox="1"/>
          <p:nvPr/>
        </p:nvSpPr>
        <p:spPr>
          <a:xfrm>
            <a:off x="217436" y="1477183"/>
            <a:ext cx="4764947" cy="646331"/>
          </a:xfrm>
          <a:prstGeom prst="rect">
            <a:avLst/>
          </a:prstGeom>
          <a:noFill/>
        </p:spPr>
        <p:txBody>
          <a:bodyPr wrap="square" rtlCol="0">
            <a:spAutoFit/>
          </a:bodyPr>
          <a:lstStyle/>
          <a:p>
            <a:r>
              <a:rPr lang="en-GB" sz="1800" dirty="0">
                <a:solidFill>
                  <a:srgbClr val="FE0000"/>
                </a:solidFill>
                <a:latin typeface="Myriad Pro" panose="020B0503030403020204" pitchFamily="34" charset="0"/>
                <a:ea typeface="Roboto Light" panose="02000000000000000000" pitchFamily="2" charset="0"/>
              </a:rPr>
              <a:t>Selected hour information</a:t>
            </a:r>
          </a:p>
          <a:p>
            <a:r>
              <a:rPr lang="en-GB" sz="1800" dirty="0">
                <a:solidFill>
                  <a:srgbClr val="FE0000"/>
                </a:solidFill>
                <a:latin typeface="Myriad Pro" panose="020B0503030403020204" pitchFamily="34" charset="0"/>
                <a:ea typeface="Roboto Light" panose="02000000000000000000" pitchFamily="2" charset="0"/>
              </a:rPr>
              <a:t>NEXRAD RISK, AHAS RISK, BASED ON, SOAR HT.</a:t>
            </a:r>
            <a:endParaRPr lang="en-GB" dirty="0">
              <a:solidFill>
                <a:srgbClr val="FE0000"/>
              </a:solidFill>
            </a:endParaRPr>
          </a:p>
        </p:txBody>
      </p:sp>
      <p:sp>
        <p:nvSpPr>
          <p:cNvPr id="33" name="Arrow: Right 32">
            <a:extLst>
              <a:ext uri="{FF2B5EF4-FFF2-40B4-BE49-F238E27FC236}">
                <a16:creationId xmlns:a16="http://schemas.microsoft.com/office/drawing/2014/main" id="{5A0914EC-F414-17E4-FD84-F43C7430E4F9}"/>
              </a:ext>
            </a:extLst>
          </p:cNvPr>
          <p:cNvSpPr/>
          <p:nvPr/>
        </p:nvSpPr>
        <p:spPr>
          <a:xfrm rot="16200000">
            <a:off x="869638" y="4515602"/>
            <a:ext cx="218488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Arrow: Right 33">
            <a:extLst>
              <a:ext uri="{FF2B5EF4-FFF2-40B4-BE49-F238E27FC236}">
                <a16:creationId xmlns:a16="http://schemas.microsoft.com/office/drawing/2014/main" id="{B56FCB49-0065-0C29-506E-DE7B8418A091}"/>
              </a:ext>
            </a:extLst>
          </p:cNvPr>
          <p:cNvSpPr/>
          <p:nvPr/>
        </p:nvSpPr>
        <p:spPr>
          <a:xfrm rot="16200000">
            <a:off x="1549413" y="4511860"/>
            <a:ext cx="2184883"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2A118759-8414-0AFF-4379-F364F54DBB27}"/>
              </a:ext>
            </a:extLst>
          </p:cNvPr>
          <p:cNvSpPr/>
          <p:nvPr/>
        </p:nvSpPr>
        <p:spPr>
          <a:xfrm rot="16200000">
            <a:off x="2229190" y="4511861"/>
            <a:ext cx="218488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FBE81CE-9B5D-EFAF-21F9-CB6011121283}"/>
              </a:ext>
            </a:extLst>
          </p:cNvPr>
          <p:cNvSpPr txBox="1"/>
          <p:nvPr/>
        </p:nvSpPr>
        <p:spPr>
          <a:xfrm>
            <a:off x="2016062" y="5725379"/>
            <a:ext cx="4764947" cy="369332"/>
          </a:xfrm>
          <a:prstGeom prst="rect">
            <a:avLst/>
          </a:prstGeom>
          <a:noFill/>
        </p:spPr>
        <p:txBody>
          <a:bodyPr wrap="square" rtlCol="0">
            <a:spAutoFit/>
          </a:bodyPr>
          <a:lstStyle/>
          <a:p>
            <a:r>
              <a:rPr lang="en-GB" sz="1800" dirty="0">
                <a:solidFill>
                  <a:srgbClr val="FE0000"/>
                </a:solidFill>
                <a:latin typeface="Myriad Pro" panose="020B0503030403020204" pitchFamily="34" charset="0"/>
                <a:ea typeface="Roboto Light" panose="02000000000000000000" pitchFamily="2" charset="0"/>
              </a:rPr>
              <a:t>Next 3 hours</a:t>
            </a:r>
            <a:endParaRPr lang="en-GB" dirty="0">
              <a:solidFill>
                <a:srgbClr val="FE0000"/>
              </a:solidFill>
            </a:endParaRPr>
          </a:p>
        </p:txBody>
      </p:sp>
    </p:spTree>
    <p:extLst>
      <p:ext uri="{BB962C8B-B14F-4D97-AF65-F5344CB8AC3E}">
        <p14:creationId xmlns:p14="http://schemas.microsoft.com/office/powerpoint/2010/main" val="362010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FDEED6BB-F34C-53A9-AD07-D6A71D671A80}"/>
              </a:ext>
            </a:extLst>
          </p:cNvPr>
          <p:cNvSpPr txBox="1"/>
          <p:nvPr/>
        </p:nvSpPr>
        <p:spPr>
          <a:xfrm>
            <a:off x="3925780" y="4384767"/>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pic>
        <p:nvPicPr>
          <p:cNvPr id="20" name="Google Shape;205;p11">
            <a:extLst>
              <a:ext uri="{FF2B5EF4-FFF2-40B4-BE49-F238E27FC236}">
                <a16:creationId xmlns:a16="http://schemas.microsoft.com/office/drawing/2014/main" id="{E5FD9E1F-D6D7-9FBC-D94A-75365FFD6170}"/>
              </a:ext>
            </a:extLst>
          </p:cNvPr>
          <p:cNvPicPr preferRelativeResize="0"/>
          <p:nvPr/>
        </p:nvPicPr>
        <p:blipFill rotWithShape="1">
          <a:blip r:embed="rId2">
            <a:alphaModFix/>
          </a:blip>
          <a:srcRect/>
          <a:stretch/>
        </p:blipFill>
        <p:spPr>
          <a:xfrm>
            <a:off x="608108" y="1642358"/>
            <a:ext cx="5403447" cy="4328294"/>
          </a:xfrm>
          <a:prstGeom prst="rect">
            <a:avLst/>
          </a:prstGeom>
          <a:noFill/>
          <a:ln w="12700" cap="flat" cmpd="sng">
            <a:solidFill>
              <a:schemeClr val="bg1">
                <a:lumMod val="75000"/>
              </a:schemeClr>
            </a:solidFill>
            <a:prstDash val="solid"/>
            <a:miter lim="800000"/>
            <a:headEnd type="none" w="sm" len="sm"/>
            <a:tailEnd type="none" w="sm" len="sm"/>
          </a:ln>
        </p:spPr>
      </p:pic>
      <p:sp>
        <p:nvSpPr>
          <p:cNvPr id="2" name="Oval 1">
            <a:extLst>
              <a:ext uri="{FF2B5EF4-FFF2-40B4-BE49-F238E27FC236}">
                <a16:creationId xmlns:a16="http://schemas.microsoft.com/office/drawing/2014/main" id="{C690529B-D6D5-CFA4-245F-F8141D737BBA}"/>
              </a:ext>
            </a:extLst>
          </p:cNvPr>
          <p:cNvSpPr/>
          <p:nvPr/>
        </p:nvSpPr>
        <p:spPr>
          <a:xfrm>
            <a:off x="3917391" y="4412609"/>
            <a:ext cx="331365" cy="3313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479816"/>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Search Criteria: IR217, route color  based on current risk.  Automatically updates every 6 minutes (</a:t>
            </a:r>
            <a:r>
              <a:rPr lang="en-GB" sz="2000" b="1" dirty="0">
                <a:solidFill>
                  <a:srgbClr val="FE0000"/>
                </a:solidFill>
                <a:latin typeface="Myriad Pro" panose="020B0503030403020204" pitchFamily="34" charset="0"/>
                <a:ea typeface="Roboto Light" panose="02000000000000000000" pitchFamily="2" charset="0"/>
              </a:rPr>
              <a:t>1</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Google Map is  available for unit- specific pages, but they may be very slow depending on the number of areas.</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Standard Google Map features include pan, zoom and map view or satellite view(</a:t>
            </a:r>
            <a:r>
              <a:rPr lang="en-GB" sz="2000" b="1" dirty="0">
                <a:solidFill>
                  <a:srgbClr val="FE0000"/>
                </a:solidFill>
                <a:latin typeface="Myriad Pro" panose="020B0503030403020204" pitchFamily="34" charset="0"/>
                <a:ea typeface="Roboto Light" panose="02000000000000000000" pitchFamily="2" charset="0"/>
              </a:rPr>
              <a:t>2</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Select different BAM bi-weeks and periods (</a:t>
            </a:r>
            <a:r>
              <a:rPr lang="en-GB" sz="2000" b="1" dirty="0">
                <a:solidFill>
                  <a:srgbClr val="FE0000"/>
                </a:solidFill>
                <a:latin typeface="Myriad Pro" panose="020B0503030403020204" pitchFamily="34" charset="0"/>
                <a:ea typeface="Roboto Light" panose="02000000000000000000" pitchFamily="2" charset="0"/>
              </a:rPr>
              <a:t>3</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May add different map options (</a:t>
            </a:r>
            <a:r>
              <a:rPr lang="en-GB" sz="2000" b="1" dirty="0">
                <a:solidFill>
                  <a:srgbClr val="FE0000"/>
                </a:solidFill>
                <a:latin typeface="Myriad Pro" panose="020B0503030403020204" pitchFamily="34" charset="0"/>
                <a:ea typeface="Roboto Light" panose="02000000000000000000" pitchFamily="2" charset="0"/>
              </a:rPr>
              <a:t>4</a:t>
            </a:r>
            <a:r>
              <a:rPr lang="en-GB" sz="2000" dirty="0">
                <a:latin typeface="Myriad Pro" panose="020B0503030403020204" pitchFamily="34" charset="0"/>
                <a:ea typeface="Roboto Light" panose="02000000000000000000" pitchFamily="2" charset="0"/>
              </a:rPr>
              <a:t>).</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MAP OUTPUT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2" name="Arrow: Right 21">
            <a:extLst>
              <a:ext uri="{FF2B5EF4-FFF2-40B4-BE49-F238E27FC236}">
                <a16:creationId xmlns:a16="http://schemas.microsoft.com/office/drawing/2014/main" id="{F0ED8C59-8315-6905-3001-2CE8AC19621B}"/>
              </a:ext>
            </a:extLst>
          </p:cNvPr>
          <p:cNvSpPr/>
          <p:nvPr/>
        </p:nvSpPr>
        <p:spPr>
          <a:xfrm>
            <a:off x="369282" y="3016637"/>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A129534-F887-A964-A25E-E152D39ACDAA}"/>
              </a:ext>
            </a:extLst>
          </p:cNvPr>
          <p:cNvSpPr txBox="1"/>
          <p:nvPr/>
        </p:nvSpPr>
        <p:spPr>
          <a:xfrm>
            <a:off x="114370" y="2941898"/>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
        <p:nvSpPr>
          <p:cNvPr id="29" name="TextBox 28">
            <a:extLst>
              <a:ext uri="{FF2B5EF4-FFF2-40B4-BE49-F238E27FC236}">
                <a16:creationId xmlns:a16="http://schemas.microsoft.com/office/drawing/2014/main" id="{81693AA1-1D3A-E3F5-80FD-B7CCEA3BCC7D}"/>
              </a:ext>
            </a:extLst>
          </p:cNvPr>
          <p:cNvSpPr txBox="1"/>
          <p:nvPr/>
        </p:nvSpPr>
        <p:spPr>
          <a:xfrm>
            <a:off x="6011555" y="3252507"/>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4</a:t>
            </a:r>
            <a:endParaRPr lang="en-GB" b="1" dirty="0"/>
          </a:p>
        </p:txBody>
      </p:sp>
      <p:sp>
        <p:nvSpPr>
          <p:cNvPr id="37" name="Oval 36">
            <a:extLst>
              <a:ext uri="{FF2B5EF4-FFF2-40B4-BE49-F238E27FC236}">
                <a16:creationId xmlns:a16="http://schemas.microsoft.com/office/drawing/2014/main" id="{5A711277-965D-F6D2-EF27-B93FFD1287FF}"/>
              </a:ext>
            </a:extLst>
          </p:cNvPr>
          <p:cNvSpPr/>
          <p:nvPr/>
        </p:nvSpPr>
        <p:spPr>
          <a:xfrm>
            <a:off x="2657586" y="2480194"/>
            <a:ext cx="331365" cy="3313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987DD1C0-2F9A-EC18-9A82-360BE0E000B7}"/>
              </a:ext>
            </a:extLst>
          </p:cNvPr>
          <p:cNvSpPr txBox="1"/>
          <p:nvPr/>
        </p:nvSpPr>
        <p:spPr>
          <a:xfrm>
            <a:off x="3930160" y="4395831"/>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28" name="TextBox 27">
            <a:extLst>
              <a:ext uri="{FF2B5EF4-FFF2-40B4-BE49-F238E27FC236}">
                <a16:creationId xmlns:a16="http://schemas.microsoft.com/office/drawing/2014/main" id="{43C50400-4D9B-C89C-D257-DF6A2B7D4759}"/>
              </a:ext>
            </a:extLst>
          </p:cNvPr>
          <p:cNvSpPr txBox="1"/>
          <p:nvPr/>
        </p:nvSpPr>
        <p:spPr>
          <a:xfrm>
            <a:off x="2677345" y="2454811"/>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3</a:t>
            </a:r>
            <a:endParaRPr lang="en-GB" b="1" dirty="0"/>
          </a:p>
        </p:txBody>
      </p:sp>
    </p:spTree>
    <p:extLst>
      <p:ext uri="{BB962C8B-B14F-4D97-AF65-F5344CB8AC3E}">
        <p14:creationId xmlns:p14="http://schemas.microsoft.com/office/powerpoint/2010/main" val="391830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843834" y="1479816"/>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Search Criteria:  SR 071, current hour</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Risk matches table results and auto updates every 6-10 minutes</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Hazards can be turned on or off, ON in this image (</a:t>
            </a:r>
            <a:r>
              <a:rPr lang="en-GB" sz="2000" b="1" dirty="0">
                <a:solidFill>
                  <a:srgbClr val="FE0000"/>
                </a:solidFill>
                <a:latin typeface="Myriad Pro" panose="020B0503030403020204" pitchFamily="34" charset="0"/>
                <a:ea typeface="Roboto Light" panose="02000000000000000000" pitchFamily="2" charset="0"/>
              </a:rPr>
              <a:t>1</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BAM layers can be turned on or off, OFF in this image (</a:t>
            </a:r>
            <a:r>
              <a:rPr lang="en-GB" sz="2000" b="1" dirty="0">
                <a:solidFill>
                  <a:srgbClr val="FE0000"/>
                </a:solidFill>
                <a:latin typeface="Myriad Pro" panose="020B0503030403020204" pitchFamily="34" charset="0"/>
                <a:ea typeface="Roboto Light" panose="02000000000000000000" pitchFamily="2" charset="0"/>
              </a:rPr>
              <a:t>2</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endParaRPr lang="en-GB" sz="20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Route segment color defines warning level</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a:p>
            <a:pPr>
              <a:spcBef>
                <a:spcPts val="0"/>
              </a:spcBef>
              <a:buClr>
                <a:srgbClr val="00308F"/>
              </a:buClr>
            </a:pPr>
            <a:r>
              <a:rPr lang="en-GB" sz="2000" b="1" dirty="0">
                <a:solidFill>
                  <a:schemeClr val="accent6">
                    <a:lumMod val="75000"/>
                  </a:schemeClr>
                </a:solidFill>
                <a:latin typeface="Myriad Pro" panose="020B0503030403020204" pitchFamily="34" charset="0"/>
                <a:ea typeface="Roboto Light" panose="02000000000000000000" pitchFamily="2" charset="0"/>
              </a:rPr>
              <a:t>Green</a:t>
            </a:r>
            <a:r>
              <a:rPr lang="en-GB" sz="2000" b="1" dirty="0">
                <a:latin typeface="Myriad Pro" panose="020B0503030403020204" pitchFamily="34" charset="0"/>
                <a:ea typeface="Roboto Light" panose="02000000000000000000" pitchFamily="2" charset="0"/>
              </a:rPr>
              <a:t> = Low</a:t>
            </a:r>
          </a:p>
          <a:p>
            <a:pPr>
              <a:spcBef>
                <a:spcPts val="0"/>
              </a:spcBef>
              <a:buClr>
                <a:srgbClr val="00308F"/>
              </a:buClr>
            </a:pPr>
            <a:r>
              <a:rPr lang="en-GB" sz="2000" b="1" dirty="0">
                <a:solidFill>
                  <a:srgbClr val="FFC000"/>
                </a:solidFill>
                <a:latin typeface="Myriad Pro" panose="020B0503030403020204" pitchFamily="34" charset="0"/>
                <a:ea typeface="Roboto Light" panose="02000000000000000000" pitchFamily="2" charset="0"/>
              </a:rPr>
              <a:t>Yellow</a:t>
            </a:r>
            <a:r>
              <a:rPr lang="en-GB" sz="2000" b="1" dirty="0">
                <a:latin typeface="Myriad Pro" panose="020B0503030403020204" pitchFamily="34" charset="0"/>
                <a:ea typeface="Roboto Light" panose="02000000000000000000" pitchFamily="2" charset="0"/>
              </a:rPr>
              <a:t> = Moderate</a:t>
            </a:r>
          </a:p>
          <a:p>
            <a:pPr>
              <a:spcBef>
                <a:spcPts val="0"/>
              </a:spcBef>
              <a:buClr>
                <a:srgbClr val="00308F"/>
              </a:buClr>
            </a:pPr>
            <a:r>
              <a:rPr lang="en-GB" sz="2000" b="1" dirty="0">
                <a:solidFill>
                  <a:srgbClr val="FF0000"/>
                </a:solidFill>
                <a:latin typeface="Myriad Pro" panose="020B0503030403020204" pitchFamily="34" charset="0"/>
                <a:ea typeface="Roboto Light" panose="02000000000000000000" pitchFamily="2" charset="0"/>
              </a:rPr>
              <a:t>Red</a:t>
            </a:r>
            <a:r>
              <a:rPr lang="en-GB" sz="2000" b="1" dirty="0">
                <a:latin typeface="Myriad Pro" panose="020B0503030403020204" pitchFamily="34" charset="0"/>
                <a:ea typeface="Roboto Light" panose="02000000000000000000" pitchFamily="2" charset="0"/>
              </a:rPr>
              <a:t> = Severe</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GOOGLE EARTH OUTPUT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5" name="Google Shape;221;p12">
            <a:extLst>
              <a:ext uri="{FF2B5EF4-FFF2-40B4-BE49-F238E27FC236}">
                <a16:creationId xmlns:a16="http://schemas.microsoft.com/office/drawing/2014/main" id="{5497B2D1-14F7-C512-0687-EF2CC55D52F0}"/>
              </a:ext>
            </a:extLst>
          </p:cNvPr>
          <p:cNvPicPr preferRelativeResize="0"/>
          <p:nvPr/>
        </p:nvPicPr>
        <p:blipFill rotWithShape="1">
          <a:blip r:embed="rId6">
            <a:alphaModFix/>
          </a:blip>
          <a:srcRect/>
          <a:stretch/>
        </p:blipFill>
        <p:spPr>
          <a:xfrm>
            <a:off x="509014" y="1778909"/>
            <a:ext cx="6108317" cy="3808160"/>
          </a:xfrm>
          <a:prstGeom prst="rect">
            <a:avLst/>
          </a:prstGeom>
          <a:noFill/>
          <a:ln w="12700" cap="flat" cmpd="sng">
            <a:solidFill>
              <a:schemeClr val="bg1">
                <a:lumMod val="75000"/>
              </a:schemeClr>
            </a:solidFill>
            <a:prstDash val="solid"/>
            <a:miter lim="800000"/>
            <a:headEnd type="none" w="sm" len="sm"/>
            <a:tailEnd type="none" w="sm" len="sm"/>
          </a:ln>
        </p:spPr>
      </p:pic>
      <p:sp>
        <p:nvSpPr>
          <p:cNvPr id="26" name="Arrow: Right 25">
            <a:extLst>
              <a:ext uri="{FF2B5EF4-FFF2-40B4-BE49-F238E27FC236}">
                <a16:creationId xmlns:a16="http://schemas.microsoft.com/office/drawing/2014/main" id="{07FCB46F-636D-2C0F-4346-B3639991E388}"/>
              </a:ext>
            </a:extLst>
          </p:cNvPr>
          <p:cNvSpPr/>
          <p:nvPr/>
        </p:nvSpPr>
        <p:spPr>
          <a:xfrm>
            <a:off x="394449" y="2882413"/>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E726C33-5886-B339-D6A3-1F82151BA74D}"/>
              </a:ext>
            </a:extLst>
          </p:cNvPr>
          <p:cNvSpPr txBox="1"/>
          <p:nvPr/>
        </p:nvSpPr>
        <p:spPr>
          <a:xfrm>
            <a:off x="139537" y="2807674"/>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30" name="Arrow: Right 29">
            <a:extLst>
              <a:ext uri="{FF2B5EF4-FFF2-40B4-BE49-F238E27FC236}">
                <a16:creationId xmlns:a16="http://schemas.microsoft.com/office/drawing/2014/main" id="{AC68C780-CBD4-F534-C9D1-1014B6DDE676}"/>
              </a:ext>
            </a:extLst>
          </p:cNvPr>
          <p:cNvSpPr/>
          <p:nvPr/>
        </p:nvSpPr>
        <p:spPr>
          <a:xfrm>
            <a:off x="393497" y="3654643"/>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1FE5FD-30F3-69EE-4951-894A75237A72}"/>
              </a:ext>
            </a:extLst>
          </p:cNvPr>
          <p:cNvSpPr txBox="1"/>
          <p:nvPr/>
        </p:nvSpPr>
        <p:spPr>
          <a:xfrm>
            <a:off x="138585" y="3579904"/>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Tree>
    <p:extLst>
      <p:ext uri="{BB962C8B-B14F-4D97-AF65-F5344CB8AC3E}">
        <p14:creationId xmlns:p14="http://schemas.microsoft.com/office/powerpoint/2010/main" val="2278273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RISK DETERMINATION</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The AHAS risk is determined based on the highest risk between the soaring model and the NEXRAD risk</a:t>
            </a: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If both the NEXRAD risk and the soaring data are not available, the AHAS risk will be based on the BAM</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If the NEXAD risk is missing the risk will be based on the highest risk between the soaring model and the BAM.</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If the soaring data is missing and the NEXRAD risk is LOW, the AHAS risk will be based on the BAM</a:t>
            </a: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Missing NEXRAD data will be indicated on the web page as “NO DATA” in the NEXRAD column</a:t>
            </a: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Missing soaring data will be indicated on the web page as “NO DATA” in the Height column</a:t>
            </a:r>
          </a:p>
        </p:txBody>
      </p:sp>
    </p:spTree>
    <p:extLst>
      <p:ext uri="{BB962C8B-B14F-4D97-AF65-F5344CB8AC3E}">
        <p14:creationId xmlns:p14="http://schemas.microsoft.com/office/powerpoint/2010/main" val="234015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CURRENT HOUR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b="1" dirty="0">
                <a:solidFill>
                  <a:srgbClr val="00308F"/>
                </a:solidFill>
                <a:latin typeface="Myriad Pro" panose="020B0503030403020204" pitchFamily="34" charset="0"/>
                <a:ea typeface="Roboto Light" panose="02000000000000000000" pitchFamily="2" charset="0"/>
              </a:rPr>
              <a:t>Current Condition Query</a:t>
            </a:r>
          </a:p>
          <a:p>
            <a:pPr>
              <a:spcBef>
                <a:spcPts val="0"/>
              </a:spcBef>
              <a:buClr>
                <a:srgbClr val="00308F"/>
              </a:buClr>
            </a:pPr>
            <a:endParaRPr lang="en-GB" sz="20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Uses NEXRAD weather radar system (updated every 6-10 minutes) to monitor large-scale migratory bird activity in the CONUS and Alaska</a:t>
            </a: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Includes risk from soaring bird activity</a:t>
            </a: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Risk displayed defaults to the most severe prediction model (NEXRAD or Soaring)</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Displayed thermal depth height offers maximum altitude and below where conditions are optimal for hazardous soaring birds to be present</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May use BAM data if either the NEXRAD or soaring risk is missing</a:t>
            </a: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“Based On” field indicates primary source of risk</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307916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095956"/>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200" b="1" dirty="0">
                <a:solidFill>
                  <a:srgbClr val="00308F"/>
                </a:solidFill>
                <a:latin typeface="Myriad Pro" panose="020B0503030403020204" pitchFamily="34" charset="0"/>
                <a:ea typeface="Roboto Light" panose="02000000000000000000" pitchFamily="2" charset="0"/>
              </a:rPr>
              <a:t>Operational Risk Management</a:t>
            </a:r>
          </a:p>
          <a:p>
            <a:pPr>
              <a:spcBef>
                <a:spcPts val="0"/>
              </a:spcBef>
              <a:buClr>
                <a:srgbClr val="00308F"/>
              </a:buClr>
            </a:pPr>
            <a:endParaRPr lang="en-GB" sz="1200" b="1" dirty="0">
              <a:solidFill>
                <a:srgbClr val="00308F"/>
              </a:solidFill>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AHAS uses two factors to calculate NEXRAD risk:  “Severity” is based on the </a:t>
            </a:r>
            <a:r>
              <a:rPr lang="en-GB" sz="2200" dirty="0" err="1">
                <a:latin typeface="Myriad Pro" panose="020B0503030403020204" pitchFamily="34" charset="0"/>
                <a:ea typeface="Roboto Light" panose="02000000000000000000" pitchFamily="2" charset="0"/>
              </a:rPr>
              <a:t>dBZ</a:t>
            </a:r>
            <a:r>
              <a:rPr lang="en-GB" sz="2200" dirty="0">
                <a:latin typeface="Myriad Pro" panose="020B0503030403020204" pitchFamily="34" charset="0"/>
                <a:ea typeface="Roboto Light" panose="02000000000000000000" pitchFamily="2" charset="0"/>
              </a:rPr>
              <a:t> (decibels of Z, where Z represents the energy reflected back to the radar) and “Probability”  of a bird strike (percentage of area polygon filled with biological activity)</a:t>
            </a: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AHAS calculates NEXRAD risk by multiplying Severity and Probability to get a value in the below table (</a:t>
            </a:r>
            <a:r>
              <a:rPr lang="en-GB" sz="2200" b="1" dirty="0">
                <a:solidFill>
                  <a:schemeClr val="accent6">
                    <a:lumMod val="75000"/>
                  </a:schemeClr>
                </a:solidFill>
                <a:latin typeface="Myriad Pro" panose="020B0503030403020204" pitchFamily="34" charset="0"/>
                <a:ea typeface="Roboto Light" panose="02000000000000000000" pitchFamily="2" charset="0"/>
              </a:rPr>
              <a:t>Green</a:t>
            </a:r>
            <a:r>
              <a:rPr lang="en-GB" sz="2200" dirty="0">
                <a:latin typeface="Myriad Pro" panose="020B0503030403020204" pitchFamily="34" charset="0"/>
                <a:ea typeface="Roboto Light" panose="02000000000000000000" pitchFamily="2" charset="0"/>
              </a:rPr>
              <a:t> = Low, </a:t>
            </a:r>
            <a:r>
              <a:rPr lang="en-GB" sz="2200" b="1" dirty="0">
                <a:solidFill>
                  <a:srgbClr val="FFC000"/>
                </a:solidFill>
                <a:latin typeface="Myriad Pro" panose="020B0503030403020204" pitchFamily="34" charset="0"/>
                <a:ea typeface="Roboto Light" panose="02000000000000000000" pitchFamily="2" charset="0"/>
              </a:rPr>
              <a:t>Yellow</a:t>
            </a:r>
            <a:r>
              <a:rPr lang="en-GB" sz="2200" dirty="0">
                <a:latin typeface="Myriad Pro" panose="020B0503030403020204" pitchFamily="34" charset="0"/>
                <a:ea typeface="Roboto Light" panose="02000000000000000000" pitchFamily="2" charset="0"/>
              </a:rPr>
              <a:t> = Moderate, and </a:t>
            </a:r>
            <a:r>
              <a:rPr lang="en-GB" sz="2200" b="1" dirty="0">
                <a:solidFill>
                  <a:srgbClr val="FF0000"/>
                </a:solidFill>
                <a:latin typeface="Myriad Pro" panose="020B0503030403020204" pitchFamily="34" charset="0"/>
                <a:ea typeface="Roboto Light" panose="02000000000000000000" pitchFamily="2" charset="0"/>
              </a:rPr>
              <a:t>Red</a:t>
            </a:r>
            <a:r>
              <a:rPr lang="en-GB" sz="2200" dirty="0">
                <a:latin typeface="Myriad Pro" panose="020B0503030403020204" pitchFamily="34" charset="0"/>
                <a:ea typeface="Roboto Light" panose="02000000000000000000" pitchFamily="2" charset="0"/>
              </a:rPr>
              <a:t> = Severe)</a:t>
            </a: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Any value &lt;= 300 is low risk and &gt; 4000 is severe risk</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9</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CURRENT HOUR - NEXRAD</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graphicFrame>
        <p:nvGraphicFramePr>
          <p:cNvPr id="2" name="Table 2">
            <a:extLst>
              <a:ext uri="{FF2B5EF4-FFF2-40B4-BE49-F238E27FC236}">
                <a16:creationId xmlns:a16="http://schemas.microsoft.com/office/drawing/2014/main" id="{D46B58B6-82F1-5826-C2AB-0C412E64AC76}"/>
              </a:ext>
            </a:extLst>
          </p:cNvPr>
          <p:cNvGraphicFramePr>
            <a:graphicFrameLocks noGrp="1"/>
          </p:cNvGraphicFramePr>
          <p:nvPr>
            <p:extLst>
              <p:ext uri="{D42A27DB-BD31-4B8C-83A1-F6EECF244321}">
                <p14:modId xmlns:p14="http://schemas.microsoft.com/office/powerpoint/2010/main" val="3003218667"/>
              </p:ext>
            </p:extLst>
          </p:nvPr>
        </p:nvGraphicFramePr>
        <p:xfrm>
          <a:off x="1874617" y="3814780"/>
          <a:ext cx="8128002" cy="29514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1078188895"/>
                    </a:ext>
                  </a:extLst>
                </a:gridCol>
                <a:gridCol w="1354667">
                  <a:extLst>
                    <a:ext uri="{9D8B030D-6E8A-4147-A177-3AD203B41FA5}">
                      <a16:colId xmlns:a16="http://schemas.microsoft.com/office/drawing/2014/main" val="878991396"/>
                    </a:ext>
                  </a:extLst>
                </a:gridCol>
                <a:gridCol w="1354667">
                  <a:extLst>
                    <a:ext uri="{9D8B030D-6E8A-4147-A177-3AD203B41FA5}">
                      <a16:colId xmlns:a16="http://schemas.microsoft.com/office/drawing/2014/main" val="857708308"/>
                    </a:ext>
                  </a:extLst>
                </a:gridCol>
                <a:gridCol w="1354667">
                  <a:extLst>
                    <a:ext uri="{9D8B030D-6E8A-4147-A177-3AD203B41FA5}">
                      <a16:colId xmlns:a16="http://schemas.microsoft.com/office/drawing/2014/main" val="4284218466"/>
                    </a:ext>
                  </a:extLst>
                </a:gridCol>
                <a:gridCol w="1354667">
                  <a:extLst>
                    <a:ext uri="{9D8B030D-6E8A-4147-A177-3AD203B41FA5}">
                      <a16:colId xmlns:a16="http://schemas.microsoft.com/office/drawing/2014/main" val="3592464707"/>
                    </a:ext>
                  </a:extLst>
                </a:gridCol>
                <a:gridCol w="1354667">
                  <a:extLst>
                    <a:ext uri="{9D8B030D-6E8A-4147-A177-3AD203B41FA5}">
                      <a16:colId xmlns:a16="http://schemas.microsoft.com/office/drawing/2014/main" val="4169641547"/>
                    </a:ext>
                  </a:extLst>
                </a:gridCol>
              </a:tblGrid>
              <a:tr h="370840">
                <a:tc>
                  <a:txBody>
                    <a:bodyPr/>
                    <a:lstStyle/>
                    <a:p>
                      <a:endParaRPr lang="en-GB" dirty="0">
                        <a:latin typeface="Myriad Pro" panose="020B0503030403020204" pitchFamily="34" charset="0"/>
                      </a:endParaRPr>
                    </a:p>
                  </a:txBody>
                  <a:tcPr>
                    <a:solidFill>
                      <a:srgbClr val="00308F"/>
                    </a:solidFill>
                  </a:tcPr>
                </a:tc>
                <a:tc gridSpan="5">
                  <a:txBody>
                    <a:bodyPr/>
                    <a:lstStyle/>
                    <a:p>
                      <a:pPr algn="ctr"/>
                      <a:r>
                        <a:rPr lang="en-GB" sz="2000" b="0" dirty="0">
                          <a:latin typeface="Myriad Pro" panose="020B0503030403020204" pitchFamily="34" charset="0"/>
                        </a:rPr>
                        <a:t>Probability</a:t>
                      </a:r>
                    </a:p>
                  </a:txBody>
                  <a:tcPr>
                    <a:solidFill>
                      <a:srgbClr val="00308F"/>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401935371"/>
                  </a:ext>
                </a:extLst>
              </a:tr>
              <a:tr h="370840">
                <a:tc>
                  <a:txBody>
                    <a:bodyPr/>
                    <a:lstStyle/>
                    <a:p>
                      <a:pPr algn="ctr"/>
                      <a:r>
                        <a:rPr lang="en-GB" sz="2000" dirty="0">
                          <a:solidFill>
                            <a:schemeClr val="bg1"/>
                          </a:solidFill>
                          <a:latin typeface="Myriad Pro" panose="020B0503030403020204" pitchFamily="34" charset="0"/>
                        </a:rPr>
                        <a:t>Severity (z</a:t>
                      </a:r>
                      <a:r>
                        <a:rPr lang="en-GB" dirty="0">
                          <a:solidFill>
                            <a:schemeClr val="bg1"/>
                          </a:solidFill>
                          <a:latin typeface="Myriad Pro" panose="020B0503030403020204" pitchFamily="34" charset="0"/>
                        </a:rPr>
                        <a:t>)</a:t>
                      </a:r>
                    </a:p>
                  </a:txBody>
                  <a:tcPr>
                    <a:solidFill>
                      <a:srgbClr val="00308F"/>
                    </a:solidFill>
                  </a:tcPr>
                </a:tc>
                <a:tc>
                  <a:txBody>
                    <a:bodyPr/>
                    <a:lstStyle/>
                    <a:p>
                      <a:pPr algn="ctr"/>
                      <a:r>
                        <a:rPr lang="en-GB" dirty="0">
                          <a:solidFill>
                            <a:schemeClr val="bg1"/>
                          </a:solidFill>
                          <a:latin typeface="Myriad Pro" panose="020B0503030403020204" pitchFamily="34" charset="0"/>
                        </a:rPr>
                        <a:t>20</a:t>
                      </a:r>
                    </a:p>
                  </a:txBody>
                  <a:tcPr>
                    <a:solidFill>
                      <a:srgbClr val="00308F"/>
                    </a:solidFill>
                  </a:tcPr>
                </a:tc>
                <a:tc>
                  <a:txBody>
                    <a:bodyPr/>
                    <a:lstStyle/>
                    <a:p>
                      <a:pPr algn="ctr"/>
                      <a:r>
                        <a:rPr lang="en-GB" dirty="0">
                          <a:solidFill>
                            <a:schemeClr val="bg1"/>
                          </a:solidFill>
                          <a:latin typeface="Myriad Pro" panose="020B0503030403020204" pitchFamily="34" charset="0"/>
                        </a:rPr>
                        <a:t>40</a:t>
                      </a:r>
                    </a:p>
                  </a:txBody>
                  <a:tcPr>
                    <a:solidFill>
                      <a:srgbClr val="00308F"/>
                    </a:solidFill>
                  </a:tcPr>
                </a:tc>
                <a:tc>
                  <a:txBody>
                    <a:bodyPr/>
                    <a:lstStyle/>
                    <a:p>
                      <a:pPr algn="ctr"/>
                      <a:r>
                        <a:rPr lang="en-GB" dirty="0">
                          <a:solidFill>
                            <a:schemeClr val="bg1"/>
                          </a:solidFill>
                          <a:latin typeface="Myriad Pro" panose="020B0503030403020204" pitchFamily="34" charset="0"/>
                        </a:rPr>
                        <a:t>60</a:t>
                      </a:r>
                    </a:p>
                  </a:txBody>
                  <a:tcPr>
                    <a:solidFill>
                      <a:srgbClr val="00308F"/>
                    </a:solidFill>
                  </a:tcPr>
                </a:tc>
                <a:tc>
                  <a:txBody>
                    <a:bodyPr/>
                    <a:lstStyle/>
                    <a:p>
                      <a:pPr algn="ctr"/>
                      <a:r>
                        <a:rPr lang="en-GB" dirty="0">
                          <a:solidFill>
                            <a:schemeClr val="bg1"/>
                          </a:solidFill>
                          <a:latin typeface="Myriad Pro" panose="020B0503030403020204" pitchFamily="34" charset="0"/>
                        </a:rPr>
                        <a:t>80</a:t>
                      </a:r>
                    </a:p>
                  </a:txBody>
                  <a:tcPr>
                    <a:solidFill>
                      <a:srgbClr val="00308F"/>
                    </a:solidFill>
                  </a:tcPr>
                </a:tc>
                <a:tc>
                  <a:txBody>
                    <a:bodyPr/>
                    <a:lstStyle/>
                    <a:p>
                      <a:pPr algn="ctr"/>
                      <a:r>
                        <a:rPr lang="en-GB" dirty="0">
                          <a:solidFill>
                            <a:schemeClr val="bg1"/>
                          </a:solidFill>
                          <a:latin typeface="Myriad Pro" panose="020B0503030403020204" pitchFamily="34" charset="0"/>
                        </a:rPr>
                        <a:t>100</a:t>
                      </a:r>
                    </a:p>
                  </a:txBody>
                  <a:tcPr>
                    <a:solidFill>
                      <a:srgbClr val="00308F"/>
                    </a:solidFill>
                  </a:tcPr>
                </a:tc>
                <a:extLst>
                  <a:ext uri="{0D108BD9-81ED-4DB2-BD59-A6C34878D82A}">
                    <a16:rowId xmlns:a16="http://schemas.microsoft.com/office/drawing/2014/main" val="2673626338"/>
                  </a:ext>
                </a:extLst>
              </a:tr>
              <a:tr h="370840">
                <a:tc>
                  <a:txBody>
                    <a:bodyPr/>
                    <a:lstStyle/>
                    <a:p>
                      <a:pPr algn="ctr"/>
                      <a:r>
                        <a:rPr lang="en-GB" dirty="0">
                          <a:solidFill>
                            <a:schemeClr val="bg1"/>
                          </a:solidFill>
                          <a:latin typeface="Myriad Pro" panose="020B0503030403020204" pitchFamily="34" charset="0"/>
                        </a:rPr>
                        <a:t>3</a:t>
                      </a:r>
                    </a:p>
                  </a:txBody>
                  <a:tcPr>
                    <a:solidFill>
                      <a:srgbClr val="00308F"/>
                    </a:solidFill>
                  </a:tcPr>
                </a:tc>
                <a:tc>
                  <a:txBody>
                    <a:bodyPr/>
                    <a:lstStyle/>
                    <a:p>
                      <a:pPr algn="ctr"/>
                      <a:r>
                        <a:rPr lang="en-GB" dirty="0">
                          <a:solidFill>
                            <a:schemeClr val="bg1"/>
                          </a:solidFill>
                          <a:latin typeface="Myriad Pro" panose="020B0503030403020204" pitchFamily="34" charset="0"/>
                        </a:rPr>
                        <a:t>60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120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180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240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300</a:t>
                      </a:r>
                    </a:p>
                  </a:txBody>
                  <a:tcPr>
                    <a:solidFill>
                      <a:schemeClr val="accent6">
                        <a:lumMod val="75000"/>
                      </a:schemeClr>
                    </a:solidFill>
                  </a:tcPr>
                </a:tc>
                <a:extLst>
                  <a:ext uri="{0D108BD9-81ED-4DB2-BD59-A6C34878D82A}">
                    <a16:rowId xmlns:a16="http://schemas.microsoft.com/office/drawing/2014/main" val="160845051"/>
                  </a:ext>
                </a:extLst>
              </a:tr>
              <a:tr h="370840">
                <a:tc>
                  <a:txBody>
                    <a:bodyPr/>
                    <a:lstStyle/>
                    <a:p>
                      <a:pPr algn="ctr"/>
                      <a:r>
                        <a:rPr lang="en-GB" dirty="0">
                          <a:solidFill>
                            <a:schemeClr val="bg1"/>
                          </a:solidFill>
                          <a:latin typeface="Myriad Pro" panose="020B0503030403020204" pitchFamily="34" charset="0"/>
                        </a:rPr>
                        <a:t>10</a:t>
                      </a:r>
                    </a:p>
                  </a:txBody>
                  <a:tcPr>
                    <a:solidFill>
                      <a:srgbClr val="00308F"/>
                    </a:solidFill>
                  </a:tcPr>
                </a:tc>
                <a:tc>
                  <a:txBody>
                    <a:bodyPr/>
                    <a:lstStyle/>
                    <a:p>
                      <a:pPr algn="ctr"/>
                      <a:r>
                        <a:rPr lang="en-GB" dirty="0">
                          <a:solidFill>
                            <a:schemeClr val="bg1"/>
                          </a:solidFill>
                          <a:latin typeface="Myriad Pro" panose="020B0503030403020204" pitchFamily="34" charset="0"/>
                        </a:rPr>
                        <a:t>200</a:t>
                      </a:r>
                    </a:p>
                  </a:txBody>
                  <a:tcPr>
                    <a:solidFill>
                      <a:schemeClr val="accent6">
                        <a:lumMod val="75000"/>
                      </a:schemeClr>
                    </a:solidFill>
                  </a:tcPr>
                </a:tc>
                <a:tc>
                  <a:txBody>
                    <a:bodyPr/>
                    <a:lstStyle/>
                    <a:p>
                      <a:pPr algn="ctr"/>
                      <a:r>
                        <a:rPr lang="en-GB" dirty="0">
                          <a:solidFill>
                            <a:schemeClr val="bg1"/>
                          </a:solidFill>
                          <a:latin typeface="Myriad Pro" panose="020B0503030403020204" pitchFamily="34" charset="0"/>
                        </a:rPr>
                        <a:t>400</a:t>
                      </a:r>
                    </a:p>
                  </a:txBody>
                  <a:tcPr>
                    <a:solidFill>
                      <a:srgbClr val="FFC000"/>
                    </a:solidFill>
                  </a:tcPr>
                </a:tc>
                <a:tc>
                  <a:txBody>
                    <a:bodyPr/>
                    <a:lstStyle/>
                    <a:p>
                      <a:pPr algn="ctr"/>
                      <a:r>
                        <a:rPr lang="en-GB" dirty="0">
                          <a:solidFill>
                            <a:schemeClr val="bg1"/>
                          </a:solidFill>
                          <a:latin typeface="Myriad Pro" panose="020B0503030403020204" pitchFamily="34" charset="0"/>
                        </a:rPr>
                        <a:t>600</a:t>
                      </a:r>
                    </a:p>
                  </a:txBody>
                  <a:tcPr>
                    <a:solidFill>
                      <a:srgbClr val="FFC000"/>
                    </a:solidFill>
                  </a:tcPr>
                </a:tc>
                <a:tc>
                  <a:txBody>
                    <a:bodyPr/>
                    <a:lstStyle/>
                    <a:p>
                      <a:pPr algn="ctr"/>
                      <a:r>
                        <a:rPr lang="en-GB" dirty="0">
                          <a:solidFill>
                            <a:schemeClr val="bg1"/>
                          </a:solidFill>
                          <a:latin typeface="Myriad Pro" panose="020B0503030403020204" pitchFamily="34" charset="0"/>
                        </a:rPr>
                        <a:t>800</a:t>
                      </a:r>
                    </a:p>
                  </a:txBody>
                  <a:tcPr>
                    <a:solidFill>
                      <a:srgbClr val="FFC000"/>
                    </a:solidFill>
                  </a:tcPr>
                </a:tc>
                <a:tc>
                  <a:txBody>
                    <a:bodyPr/>
                    <a:lstStyle/>
                    <a:p>
                      <a:pPr algn="ctr"/>
                      <a:r>
                        <a:rPr lang="en-GB" dirty="0">
                          <a:solidFill>
                            <a:schemeClr val="bg1"/>
                          </a:solidFill>
                          <a:latin typeface="Myriad Pro" panose="020B0503030403020204" pitchFamily="34" charset="0"/>
                        </a:rPr>
                        <a:t>1000</a:t>
                      </a:r>
                    </a:p>
                  </a:txBody>
                  <a:tcPr>
                    <a:solidFill>
                      <a:srgbClr val="FFC000"/>
                    </a:solidFill>
                  </a:tcPr>
                </a:tc>
                <a:extLst>
                  <a:ext uri="{0D108BD9-81ED-4DB2-BD59-A6C34878D82A}">
                    <a16:rowId xmlns:a16="http://schemas.microsoft.com/office/drawing/2014/main" val="139822878"/>
                  </a:ext>
                </a:extLst>
              </a:tr>
              <a:tr h="370840">
                <a:tc>
                  <a:txBody>
                    <a:bodyPr/>
                    <a:lstStyle/>
                    <a:p>
                      <a:pPr algn="ctr"/>
                      <a:r>
                        <a:rPr lang="en-GB" dirty="0">
                          <a:solidFill>
                            <a:schemeClr val="bg1"/>
                          </a:solidFill>
                          <a:latin typeface="Myriad Pro" panose="020B0503030403020204" pitchFamily="34" charset="0"/>
                        </a:rPr>
                        <a:t>30</a:t>
                      </a:r>
                    </a:p>
                  </a:txBody>
                  <a:tcPr>
                    <a:solidFill>
                      <a:srgbClr val="00308F"/>
                    </a:solidFill>
                  </a:tcPr>
                </a:tc>
                <a:tc>
                  <a:txBody>
                    <a:bodyPr/>
                    <a:lstStyle/>
                    <a:p>
                      <a:pPr algn="ctr"/>
                      <a:r>
                        <a:rPr lang="en-GB" dirty="0">
                          <a:solidFill>
                            <a:schemeClr val="bg1"/>
                          </a:solidFill>
                          <a:latin typeface="Myriad Pro" panose="020B0503030403020204" pitchFamily="34" charset="0"/>
                        </a:rPr>
                        <a:t>600</a:t>
                      </a:r>
                    </a:p>
                  </a:txBody>
                  <a:tcPr>
                    <a:solidFill>
                      <a:srgbClr val="FFC000"/>
                    </a:solidFill>
                  </a:tcPr>
                </a:tc>
                <a:tc>
                  <a:txBody>
                    <a:bodyPr/>
                    <a:lstStyle/>
                    <a:p>
                      <a:pPr algn="ctr"/>
                      <a:r>
                        <a:rPr lang="en-GB" dirty="0">
                          <a:solidFill>
                            <a:schemeClr val="bg1"/>
                          </a:solidFill>
                          <a:latin typeface="Myriad Pro" panose="020B0503030403020204" pitchFamily="34" charset="0"/>
                        </a:rPr>
                        <a:t>1200</a:t>
                      </a:r>
                    </a:p>
                  </a:txBody>
                  <a:tcPr>
                    <a:solidFill>
                      <a:srgbClr val="FFC000"/>
                    </a:solidFill>
                  </a:tcPr>
                </a:tc>
                <a:tc>
                  <a:txBody>
                    <a:bodyPr/>
                    <a:lstStyle/>
                    <a:p>
                      <a:pPr algn="ctr"/>
                      <a:r>
                        <a:rPr lang="en-GB" dirty="0">
                          <a:solidFill>
                            <a:schemeClr val="bg1"/>
                          </a:solidFill>
                          <a:latin typeface="Myriad Pro" panose="020B0503030403020204" pitchFamily="34" charset="0"/>
                        </a:rPr>
                        <a:t>1800</a:t>
                      </a:r>
                    </a:p>
                  </a:txBody>
                  <a:tcPr>
                    <a:solidFill>
                      <a:srgbClr val="FFC000"/>
                    </a:solidFill>
                  </a:tcPr>
                </a:tc>
                <a:tc>
                  <a:txBody>
                    <a:bodyPr/>
                    <a:lstStyle/>
                    <a:p>
                      <a:pPr algn="ctr"/>
                      <a:r>
                        <a:rPr lang="en-GB" dirty="0">
                          <a:solidFill>
                            <a:schemeClr val="bg1"/>
                          </a:solidFill>
                          <a:latin typeface="Myriad Pro" panose="020B0503030403020204" pitchFamily="34" charset="0"/>
                        </a:rPr>
                        <a:t>2400</a:t>
                      </a:r>
                    </a:p>
                  </a:txBody>
                  <a:tcPr>
                    <a:solidFill>
                      <a:srgbClr val="FFC000"/>
                    </a:solidFill>
                  </a:tcPr>
                </a:tc>
                <a:tc>
                  <a:txBody>
                    <a:bodyPr/>
                    <a:lstStyle/>
                    <a:p>
                      <a:pPr algn="ctr"/>
                      <a:r>
                        <a:rPr lang="en-GB" dirty="0">
                          <a:solidFill>
                            <a:schemeClr val="bg1"/>
                          </a:solidFill>
                          <a:latin typeface="Myriad Pro" panose="020B0503030403020204" pitchFamily="34" charset="0"/>
                        </a:rPr>
                        <a:t>3000</a:t>
                      </a:r>
                    </a:p>
                  </a:txBody>
                  <a:tcPr>
                    <a:solidFill>
                      <a:srgbClr val="FFC000"/>
                    </a:solidFill>
                  </a:tcPr>
                </a:tc>
                <a:extLst>
                  <a:ext uri="{0D108BD9-81ED-4DB2-BD59-A6C34878D82A}">
                    <a16:rowId xmlns:a16="http://schemas.microsoft.com/office/drawing/2014/main" val="3483581458"/>
                  </a:ext>
                </a:extLst>
              </a:tr>
              <a:tr h="370840">
                <a:tc>
                  <a:txBody>
                    <a:bodyPr/>
                    <a:lstStyle/>
                    <a:p>
                      <a:pPr algn="ctr"/>
                      <a:r>
                        <a:rPr lang="en-GB" dirty="0">
                          <a:solidFill>
                            <a:schemeClr val="bg1"/>
                          </a:solidFill>
                          <a:latin typeface="Myriad Pro" panose="020B0503030403020204" pitchFamily="34" charset="0"/>
                        </a:rPr>
                        <a:t>100</a:t>
                      </a:r>
                    </a:p>
                  </a:txBody>
                  <a:tcPr>
                    <a:solidFill>
                      <a:srgbClr val="00308F"/>
                    </a:solidFill>
                  </a:tcPr>
                </a:tc>
                <a:tc>
                  <a:txBody>
                    <a:bodyPr/>
                    <a:lstStyle/>
                    <a:p>
                      <a:pPr algn="ctr"/>
                      <a:r>
                        <a:rPr lang="en-GB" dirty="0">
                          <a:solidFill>
                            <a:schemeClr val="bg1"/>
                          </a:solidFill>
                          <a:latin typeface="Myriad Pro" panose="020B0503030403020204" pitchFamily="34" charset="0"/>
                        </a:rPr>
                        <a:t>2000</a:t>
                      </a:r>
                    </a:p>
                  </a:txBody>
                  <a:tcPr>
                    <a:solidFill>
                      <a:srgbClr val="FFC000"/>
                    </a:solidFill>
                  </a:tcPr>
                </a:tc>
                <a:tc>
                  <a:txBody>
                    <a:bodyPr/>
                    <a:lstStyle/>
                    <a:p>
                      <a:pPr algn="ctr"/>
                      <a:r>
                        <a:rPr lang="en-GB" dirty="0">
                          <a:solidFill>
                            <a:schemeClr val="bg1"/>
                          </a:solidFill>
                          <a:latin typeface="Myriad Pro" panose="020B0503030403020204" pitchFamily="34" charset="0"/>
                        </a:rPr>
                        <a:t>4000</a:t>
                      </a:r>
                    </a:p>
                  </a:txBody>
                  <a:tcPr>
                    <a:solidFill>
                      <a:srgbClr val="FFC000"/>
                    </a:solidFill>
                  </a:tcPr>
                </a:tc>
                <a:tc>
                  <a:txBody>
                    <a:bodyPr/>
                    <a:lstStyle/>
                    <a:p>
                      <a:pPr algn="ctr"/>
                      <a:r>
                        <a:rPr lang="en-GB" dirty="0">
                          <a:solidFill>
                            <a:schemeClr val="bg1"/>
                          </a:solidFill>
                          <a:latin typeface="Myriad Pro" panose="020B0503030403020204" pitchFamily="34" charset="0"/>
                        </a:rPr>
                        <a:t>6000</a:t>
                      </a:r>
                    </a:p>
                  </a:txBody>
                  <a:tcPr>
                    <a:solidFill>
                      <a:srgbClr val="D23217"/>
                    </a:solidFill>
                  </a:tcPr>
                </a:tc>
                <a:tc>
                  <a:txBody>
                    <a:bodyPr/>
                    <a:lstStyle/>
                    <a:p>
                      <a:pPr algn="ctr"/>
                      <a:r>
                        <a:rPr lang="en-GB" dirty="0">
                          <a:solidFill>
                            <a:schemeClr val="bg1"/>
                          </a:solidFill>
                          <a:latin typeface="Myriad Pro" panose="020B0503030403020204" pitchFamily="34" charset="0"/>
                        </a:rPr>
                        <a:t>8000</a:t>
                      </a:r>
                    </a:p>
                  </a:txBody>
                  <a:tcPr>
                    <a:solidFill>
                      <a:srgbClr val="D23217"/>
                    </a:solidFill>
                  </a:tcPr>
                </a:tc>
                <a:tc>
                  <a:txBody>
                    <a:bodyPr/>
                    <a:lstStyle/>
                    <a:p>
                      <a:pPr algn="ctr"/>
                      <a:r>
                        <a:rPr lang="en-GB" dirty="0">
                          <a:solidFill>
                            <a:schemeClr val="bg1"/>
                          </a:solidFill>
                          <a:latin typeface="Myriad Pro" panose="020B0503030403020204" pitchFamily="34" charset="0"/>
                        </a:rPr>
                        <a:t>10000</a:t>
                      </a:r>
                    </a:p>
                  </a:txBody>
                  <a:tcPr>
                    <a:solidFill>
                      <a:srgbClr val="D23217"/>
                    </a:solidFill>
                  </a:tcPr>
                </a:tc>
                <a:extLst>
                  <a:ext uri="{0D108BD9-81ED-4DB2-BD59-A6C34878D82A}">
                    <a16:rowId xmlns:a16="http://schemas.microsoft.com/office/drawing/2014/main" val="3850502059"/>
                  </a:ext>
                </a:extLst>
              </a:tr>
              <a:tr h="370840">
                <a:tc>
                  <a:txBody>
                    <a:bodyPr/>
                    <a:lstStyle/>
                    <a:p>
                      <a:pPr algn="ctr"/>
                      <a:r>
                        <a:rPr lang="en-GB" dirty="0">
                          <a:solidFill>
                            <a:schemeClr val="bg1"/>
                          </a:solidFill>
                          <a:latin typeface="Myriad Pro" panose="020B0503030403020204" pitchFamily="34" charset="0"/>
                        </a:rPr>
                        <a:t>300</a:t>
                      </a:r>
                    </a:p>
                  </a:txBody>
                  <a:tcPr>
                    <a:solidFill>
                      <a:srgbClr val="00308F"/>
                    </a:solidFill>
                  </a:tcPr>
                </a:tc>
                <a:tc>
                  <a:txBody>
                    <a:bodyPr/>
                    <a:lstStyle/>
                    <a:p>
                      <a:pPr algn="ctr"/>
                      <a:r>
                        <a:rPr lang="en-GB" dirty="0">
                          <a:solidFill>
                            <a:schemeClr val="bg1"/>
                          </a:solidFill>
                          <a:latin typeface="Myriad Pro" panose="020B0503030403020204" pitchFamily="34" charset="0"/>
                        </a:rPr>
                        <a:t>6000</a:t>
                      </a:r>
                    </a:p>
                  </a:txBody>
                  <a:tcPr>
                    <a:solidFill>
                      <a:srgbClr val="D23217"/>
                    </a:solidFill>
                  </a:tcPr>
                </a:tc>
                <a:tc>
                  <a:txBody>
                    <a:bodyPr/>
                    <a:lstStyle/>
                    <a:p>
                      <a:pPr algn="ctr"/>
                      <a:r>
                        <a:rPr lang="en-GB" dirty="0">
                          <a:solidFill>
                            <a:schemeClr val="bg1"/>
                          </a:solidFill>
                          <a:latin typeface="Myriad Pro" panose="020B0503030403020204" pitchFamily="34" charset="0"/>
                        </a:rPr>
                        <a:t>12000</a:t>
                      </a:r>
                    </a:p>
                  </a:txBody>
                  <a:tcPr>
                    <a:solidFill>
                      <a:srgbClr val="D23217"/>
                    </a:solidFill>
                  </a:tcPr>
                </a:tc>
                <a:tc>
                  <a:txBody>
                    <a:bodyPr/>
                    <a:lstStyle/>
                    <a:p>
                      <a:pPr algn="ctr"/>
                      <a:r>
                        <a:rPr lang="en-GB" dirty="0">
                          <a:solidFill>
                            <a:schemeClr val="bg1"/>
                          </a:solidFill>
                          <a:latin typeface="Myriad Pro" panose="020B0503030403020204" pitchFamily="34" charset="0"/>
                        </a:rPr>
                        <a:t>18000</a:t>
                      </a:r>
                    </a:p>
                  </a:txBody>
                  <a:tcPr>
                    <a:solidFill>
                      <a:srgbClr val="D23217"/>
                    </a:solidFill>
                  </a:tcPr>
                </a:tc>
                <a:tc>
                  <a:txBody>
                    <a:bodyPr/>
                    <a:lstStyle/>
                    <a:p>
                      <a:pPr algn="ctr"/>
                      <a:r>
                        <a:rPr lang="en-GB" dirty="0">
                          <a:solidFill>
                            <a:schemeClr val="bg1"/>
                          </a:solidFill>
                          <a:latin typeface="Myriad Pro" panose="020B0503030403020204" pitchFamily="34" charset="0"/>
                        </a:rPr>
                        <a:t>24000</a:t>
                      </a:r>
                    </a:p>
                  </a:txBody>
                  <a:tcPr>
                    <a:solidFill>
                      <a:srgbClr val="D23217"/>
                    </a:solidFill>
                  </a:tcPr>
                </a:tc>
                <a:tc>
                  <a:txBody>
                    <a:bodyPr/>
                    <a:lstStyle/>
                    <a:p>
                      <a:pPr algn="ctr"/>
                      <a:r>
                        <a:rPr lang="en-GB" dirty="0">
                          <a:solidFill>
                            <a:schemeClr val="bg1"/>
                          </a:solidFill>
                          <a:latin typeface="Myriad Pro" panose="020B0503030403020204" pitchFamily="34" charset="0"/>
                        </a:rPr>
                        <a:t>30000</a:t>
                      </a:r>
                    </a:p>
                  </a:txBody>
                  <a:tcPr>
                    <a:solidFill>
                      <a:srgbClr val="D23217"/>
                    </a:solidFill>
                  </a:tcPr>
                </a:tc>
                <a:extLst>
                  <a:ext uri="{0D108BD9-81ED-4DB2-BD59-A6C34878D82A}">
                    <a16:rowId xmlns:a16="http://schemas.microsoft.com/office/drawing/2014/main" val="2338431313"/>
                  </a:ext>
                </a:extLst>
              </a:tr>
            </a:tbl>
          </a:graphicData>
        </a:graphic>
      </p:graphicFrame>
    </p:spTree>
    <p:extLst>
      <p:ext uri="{BB962C8B-B14F-4D97-AF65-F5344CB8AC3E}">
        <p14:creationId xmlns:p14="http://schemas.microsoft.com/office/powerpoint/2010/main" val="208403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129512"/>
            <a:ext cx="10137064" cy="27085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400" b="1" dirty="0">
                <a:solidFill>
                  <a:srgbClr val="00308F"/>
                </a:solidFill>
                <a:latin typeface="Myriad Pro" panose="020B0503030403020204" pitchFamily="34" charset="0"/>
                <a:ea typeface="Roboto Light" panose="02000000000000000000" pitchFamily="2" charset="0"/>
              </a:rPr>
              <a:t>Query Example – Bob Sikes</a:t>
            </a:r>
          </a:p>
          <a:p>
            <a:pPr>
              <a:spcBef>
                <a:spcPts val="0"/>
              </a:spcBef>
              <a:buClr>
                <a:srgbClr val="00308F"/>
              </a:buClr>
            </a:pPr>
            <a:endParaRPr lang="en-GB" sz="1200" b="1" dirty="0">
              <a:solidFill>
                <a:srgbClr val="00308F"/>
              </a:solidFill>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Go to </a:t>
            </a:r>
            <a:r>
              <a:rPr lang="en-GB" sz="2200" dirty="0">
                <a:latin typeface="Myriad Pro" panose="020B0503030403020204" pitchFamily="34" charset="0"/>
                <a:ea typeface="Roboto Light" panose="02000000000000000000" pitchFamily="2" charset="0"/>
                <a:hlinkClick r:id="rId2" action="ppaction://hlinkfile"/>
              </a:rPr>
              <a:t>www.usahas.com</a:t>
            </a:r>
            <a:endParaRPr lang="en-GB" sz="22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Click desired area (</a:t>
            </a:r>
            <a:r>
              <a:rPr lang="en-GB" sz="2200" b="1" dirty="0">
                <a:solidFill>
                  <a:srgbClr val="FE0000"/>
                </a:solidFill>
                <a:latin typeface="Myriad Pro" panose="020B0503030403020204" pitchFamily="34" charset="0"/>
                <a:ea typeface="Roboto Light" panose="02000000000000000000" pitchFamily="2" charset="0"/>
              </a:rPr>
              <a:t>1</a:t>
            </a:r>
            <a:r>
              <a:rPr lang="en-GB" sz="2200" dirty="0">
                <a:latin typeface="Myriad Pro" panose="020B0503030403020204" pitchFamily="34" charset="0"/>
                <a:ea typeface="Roboto Light" panose="02000000000000000000" pitchFamily="2" charset="0"/>
              </a:rPr>
              <a:t>, Airfields)</a:t>
            </a:r>
          </a:p>
          <a:p>
            <a:pPr marL="342900" indent="-342900">
              <a:spcBef>
                <a:spcPts val="0"/>
              </a:spcBef>
              <a:buClr>
                <a:srgbClr val="00308F"/>
              </a:buClr>
              <a:buFont typeface="Wingdings" panose="05000000000000000000" pitchFamily="2" charset="2"/>
              <a:buChar char="§"/>
            </a:pPr>
            <a:r>
              <a:rPr lang="en-GB" sz="2200" dirty="0">
                <a:latin typeface="Myriad Pro" panose="020B0503030403020204" pitchFamily="34" charset="0"/>
                <a:ea typeface="Roboto Light" panose="02000000000000000000" pitchFamily="2" charset="0"/>
              </a:rPr>
              <a:t>Select Bob Sikes(</a:t>
            </a:r>
            <a:r>
              <a:rPr lang="en-GB" sz="2200" b="1" dirty="0">
                <a:solidFill>
                  <a:srgbClr val="FE0000"/>
                </a:solidFill>
                <a:latin typeface="Myriad Pro" panose="020B0503030403020204" pitchFamily="34" charset="0"/>
                <a:ea typeface="Roboto Light" panose="02000000000000000000" pitchFamily="2" charset="0"/>
              </a:rPr>
              <a:t>2</a:t>
            </a:r>
            <a:r>
              <a:rPr lang="en-GB" sz="2200" dirty="0">
                <a:latin typeface="Myriad Pro" panose="020B0503030403020204" pitchFamily="34" charset="0"/>
                <a:ea typeface="Roboto Light" panose="02000000000000000000" pitchFamily="2" charset="0"/>
              </a:rPr>
              <a:t>), current hour in Zulu (</a:t>
            </a:r>
            <a:r>
              <a:rPr lang="en-GB" sz="2200" b="1" dirty="0">
                <a:solidFill>
                  <a:srgbClr val="FE0000"/>
                </a:solidFill>
                <a:latin typeface="Myriad Pro" panose="020B0503030403020204" pitchFamily="34" charset="0"/>
                <a:ea typeface="Roboto Light" panose="02000000000000000000" pitchFamily="2" charset="0"/>
              </a:rPr>
              <a:t>3</a:t>
            </a:r>
            <a:r>
              <a:rPr lang="en-GB" sz="2200" dirty="0">
                <a:latin typeface="Myriad Pro" panose="020B0503030403020204" pitchFamily="34" charset="0"/>
                <a:ea typeface="Roboto Light" panose="02000000000000000000" pitchFamily="2" charset="0"/>
              </a:rPr>
              <a:t>), and output format (</a:t>
            </a:r>
            <a:r>
              <a:rPr lang="en-GB" sz="2200" b="1" dirty="0">
                <a:solidFill>
                  <a:srgbClr val="FE0000"/>
                </a:solidFill>
                <a:latin typeface="Myriad Pro" panose="020B0503030403020204" pitchFamily="34" charset="0"/>
                <a:ea typeface="Roboto Light" panose="02000000000000000000" pitchFamily="2" charset="0"/>
              </a:rPr>
              <a:t>4</a:t>
            </a:r>
            <a:r>
              <a:rPr lang="en-GB" sz="22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200" u="sng" dirty="0">
                <a:solidFill>
                  <a:srgbClr val="FE0000"/>
                </a:solidFill>
                <a:latin typeface="Myriad Pro" panose="020B0503030403020204" pitchFamily="34" charset="0"/>
                <a:ea typeface="Roboto Light" panose="02000000000000000000" pitchFamily="2" charset="0"/>
              </a:rPr>
              <a:t>Note:  Airfield Category predicts conditions above and in a 5 nautical mile radius around the airfields and not on the fields themselves</a:t>
            </a:r>
          </a:p>
          <a:p>
            <a:pPr marL="342900" indent="-342900">
              <a:spcBef>
                <a:spcPts val="0"/>
              </a:spcBef>
              <a:buClr>
                <a:srgbClr val="00308F"/>
              </a:buClr>
              <a:buFont typeface="Wingdings" panose="05000000000000000000" pitchFamily="2" charset="2"/>
              <a:buChar char="§"/>
            </a:pPr>
            <a:r>
              <a:rPr lang="en-GB" sz="2200" dirty="0">
                <a:solidFill>
                  <a:srgbClr val="FE0000"/>
                </a:solidFill>
                <a:latin typeface="Myriad Pro" panose="020B0503030403020204" pitchFamily="34" charset="0"/>
                <a:ea typeface="Roboto Light" panose="02000000000000000000" pitchFamily="2" charset="0"/>
              </a:rPr>
              <a:t>Actual airfield conditions should be determined by observed conditions and relayed through BWC</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9</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CURRENT HOUR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16" name="Google Shape;251;p16">
            <a:extLst>
              <a:ext uri="{FF2B5EF4-FFF2-40B4-BE49-F238E27FC236}">
                <a16:creationId xmlns:a16="http://schemas.microsoft.com/office/drawing/2014/main" id="{438DB66C-39F1-491A-934B-096924A27622}"/>
              </a:ext>
            </a:extLst>
          </p:cNvPr>
          <p:cNvPicPr preferRelativeResize="0"/>
          <p:nvPr/>
        </p:nvPicPr>
        <p:blipFill rotWithShape="1">
          <a:blip r:embed="rId7">
            <a:alphaModFix/>
          </a:blip>
          <a:srcRect/>
          <a:stretch/>
        </p:blipFill>
        <p:spPr>
          <a:xfrm>
            <a:off x="1912121" y="3912170"/>
            <a:ext cx="7400227" cy="2360072"/>
          </a:xfrm>
          <a:prstGeom prst="rect">
            <a:avLst/>
          </a:prstGeom>
          <a:noFill/>
          <a:ln w="12700" cap="flat" cmpd="sng">
            <a:solidFill>
              <a:schemeClr val="bg1">
                <a:lumMod val="75000"/>
              </a:schemeClr>
            </a:solidFill>
            <a:prstDash val="solid"/>
            <a:miter lim="800000"/>
            <a:headEnd type="none" w="sm" len="sm"/>
            <a:tailEnd type="none" w="sm" len="sm"/>
          </a:ln>
        </p:spPr>
      </p:pic>
      <p:sp>
        <p:nvSpPr>
          <p:cNvPr id="20" name="Arrow: Right 19">
            <a:extLst>
              <a:ext uri="{FF2B5EF4-FFF2-40B4-BE49-F238E27FC236}">
                <a16:creationId xmlns:a16="http://schemas.microsoft.com/office/drawing/2014/main" id="{A5948C2D-07DC-22B4-8BBC-5BC6A7EDE406}"/>
              </a:ext>
            </a:extLst>
          </p:cNvPr>
          <p:cNvSpPr/>
          <p:nvPr/>
        </p:nvSpPr>
        <p:spPr>
          <a:xfrm>
            <a:off x="1680731" y="4759929"/>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6F312B6-501A-6182-ADEA-60DF2E4F5035}"/>
              </a:ext>
            </a:extLst>
          </p:cNvPr>
          <p:cNvSpPr txBox="1"/>
          <p:nvPr/>
        </p:nvSpPr>
        <p:spPr>
          <a:xfrm>
            <a:off x="1425819" y="468519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23" name="Arrow: Right 22">
            <a:extLst>
              <a:ext uri="{FF2B5EF4-FFF2-40B4-BE49-F238E27FC236}">
                <a16:creationId xmlns:a16="http://schemas.microsoft.com/office/drawing/2014/main" id="{AD310A15-AB0C-B6F5-8A01-248D2B50FCA8}"/>
              </a:ext>
            </a:extLst>
          </p:cNvPr>
          <p:cNvSpPr/>
          <p:nvPr/>
        </p:nvSpPr>
        <p:spPr>
          <a:xfrm>
            <a:off x="5481512" y="4369779"/>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352F701-F6DF-9038-DD07-D28545C13BDB}"/>
              </a:ext>
            </a:extLst>
          </p:cNvPr>
          <p:cNvSpPr txBox="1"/>
          <p:nvPr/>
        </p:nvSpPr>
        <p:spPr>
          <a:xfrm>
            <a:off x="5226600" y="429504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
        <p:nvSpPr>
          <p:cNvPr id="25" name="Arrow: Right 24">
            <a:extLst>
              <a:ext uri="{FF2B5EF4-FFF2-40B4-BE49-F238E27FC236}">
                <a16:creationId xmlns:a16="http://schemas.microsoft.com/office/drawing/2014/main" id="{3F096D79-A3A0-28DD-9BE8-A8344FBFCF0F}"/>
              </a:ext>
            </a:extLst>
          </p:cNvPr>
          <p:cNvSpPr/>
          <p:nvPr/>
        </p:nvSpPr>
        <p:spPr>
          <a:xfrm flipH="1">
            <a:off x="8647029" y="4551110"/>
            <a:ext cx="92023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C731B43-EBF8-CEF8-87F5-28D49EE89B73}"/>
              </a:ext>
            </a:extLst>
          </p:cNvPr>
          <p:cNvSpPr txBox="1"/>
          <p:nvPr/>
        </p:nvSpPr>
        <p:spPr>
          <a:xfrm>
            <a:off x="9533135" y="4476371"/>
            <a:ext cx="331365" cy="369332"/>
          </a:xfrm>
          <a:prstGeom prst="rect">
            <a:avLst/>
          </a:prstGeom>
          <a:noFill/>
        </p:spPr>
        <p:txBody>
          <a:bodyPr wrap="square" rtlCol="0">
            <a:spAutoFit/>
          </a:bodyPr>
          <a:lstStyle/>
          <a:p>
            <a:r>
              <a:rPr lang="en-GB" b="1" dirty="0">
                <a:solidFill>
                  <a:srgbClr val="FE0000"/>
                </a:solidFill>
                <a:latin typeface="Myriad Pro" panose="020B0503030403020204" pitchFamily="34" charset="0"/>
                <a:ea typeface="Roboto Light" panose="02000000000000000000" pitchFamily="2" charset="0"/>
              </a:rPr>
              <a:t>3</a:t>
            </a:r>
            <a:endParaRPr lang="en-GB" b="1" dirty="0"/>
          </a:p>
        </p:txBody>
      </p:sp>
      <p:sp>
        <p:nvSpPr>
          <p:cNvPr id="27" name="Arrow: Right 26">
            <a:extLst>
              <a:ext uri="{FF2B5EF4-FFF2-40B4-BE49-F238E27FC236}">
                <a16:creationId xmlns:a16="http://schemas.microsoft.com/office/drawing/2014/main" id="{DAB0AE75-FB26-11E0-B5B9-1B46688EDAF4}"/>
              </a:ext>
            </a:extLst>
          </p:cNvPr>
          <p:cNvSpPr/>
          <p:nvPr/>
        </p:nvSpPr>
        <p:spPr>
          <a:xfrm>
            <a:off x="5591967" y="5361079"/>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5F53C3F-FE12-874B-A74F-419AB3E434BE}"/>
              </a:ext>
            </a:extLst>
          </p:cNvPr>
          <p:cNvSpPr txBox="1"/>
          <p:nvPr/>
        </p:nvSpPr>
        <p:spPr>
          <a:xfrm>
            <a:off x="5337055" y="528634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4</a:t>
            </a:r>
            <a:endParaRPr lang="en-GB" b="1" dirty="0"/>
          </a:p>
        </p:txBody>
      </p:sp>
    </p:spTree>
    <p:extLst>
      <p:ext uri="{BB962C8B-B14F-4D97-AF65-F5344CB8AC3E}">
        <p14:creationId xmlns:p14="http://schemas.microsoft.com/office/powerpoint/2010/main" val="1384656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843834" y="1345592"/>
            <a:ext cx="5063551"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NEXRAD column shows the current NEXRAD risk.  “NO DATA” indicates that the radar is down or the selected hour is not current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Based On column indicates which model/input is driving the risk reading; in this case, NEXRAD Model</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Overall AHAS risk driven by highest risk model. NEXRAD model overrides any ties.  Cell is color coded based on risk</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Height column shows the max altitude (AGL) where soaring birds might be present.  In this case, “NA” indicates that the risk is not based on the soaring model.  “NO DATA” indicates that the soaring data is missing</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chart shows the previous days NEXRAD risk compared to today’s risk.</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CURRENT HOUR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0" name="Google Shape;267;p17">
            <a:extLst>
              <a:ext uri="{FF2B5EF4-FFF2-40B4-BE49-F238E27FC236}">
                <a16:creationId xmlns:a16="http://schemas.microsoft.com/office/drawing/2014/main" id="{FCFBD4E8-E742-C912-A2A2-5955B7338CC6}"/>
              </a:ext>
            </a:extLst>
          </p:cNvPr>
          <p:cNvPicPr preferRelativeResize="0"/>
          <p:nvPr/>
        </p:nvPicPr>
        <p:blipFill rotWithShape="1">
          <a:blip r:embed="rId6">
            <a:alphaModFix/>
          </a:blip>
          <a:srcRect/>
          <a:stretch/>
        </p:blipFill>
        <p:spPr>
          <a:xfrm>
            <a:off x="415441" y="1963916"/>
            <a:ext cx="6248400" cy="2930167"/>
          </a:xfrm>
          <a:prstGeom prst="rect">
            <a:avLst/>
          </a:prstGeom>
          <a:noFill/>
          <a:ln w="12700" cap="flat" cmpd="sng">
            <a:solidFill>
              <a:schemeClr val="bg1">
                <a:lumMod val="75000"/>
              </a:schemeClr>
            </a:solidFill>
            <a:prstDash val="solid"/>
            <a:miter lim="800000"/>
            <a:headEnd type="none" w="sm" len="sm"/>
            <a:tailEnd type="none" w="sm" len="sm"/>
          </a:ln>
        </p:spPr>
      </p:pic>
    </p:spTree>
    <p:extLst>
      <p:ext uri="{BB962C8B-B14F-4D97-AF65-F5344CB8AC3E}">
        <p14:creationId xmlns:p14="http://schemas.microsoft.com/office/powerpoint/2010/main" val="1657592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FORECAST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dirty="0">
                <a:solidFill>
                  <a:srgbClr val="00308F"/>
                </a:solidFill>
                <a:latin typeface="Myriad Pro" panose="020B0503030403020204" pitchFamily="34" charset="0"/>
                <a:ea typeface="Roboto Light" panose="02000000000000000000" pitchFamily="2" charset="0"/>
              </a:rPr>
              <a:t>(&gt;1 and up to 24 hours)</a:t>
            </a:r>
          </a:p>
          <a:p>
            <a:pPr>
              <a:spcBef>
                <a:spcPts val="0"/>
              </a:spcBef>
              <a:buClr>
                <a:srgbClr val="00308F"/>
              </a:buClr>
            </a:pPr>
            <a:endParaRPr lang="en-GB" sz="2800" dirty="0">
              <a:solidFill>
                <a:srgbClr val="00308F"/>
              </a:solidFill>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b="1" dirty="0">
                <a:solidFill>
                  <a:srgbClr val="00308F"/>
                </a:solidFill>
                <a:latin typeface="Myriad Pro" panose="020B0503030403020204" pitchFamily="34" charset="0"/>
                <a:ea typeface="Roboto Light" panose="02000000000000000000" pitchFamily="2" charset="0"/>
              </a:rPr>
              <a:t>Forecast Conditions Query</a:t>
            </a:r>
          </a:p>
          <a:p>
            <a:pPr>
              <a:spcBef>
                <a:spcPts val="0"/>
              </a:spcBef>
              <a:buClr>
                <a:srgbClr val="00308F"/>
              </a:buClr>
            </a:pPr>
            <a:endParaRPr lang="en-GB" sz="20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NWS weather observations and forecast model data predict soaring bird activity in the contiguous 48 states and Alaska</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Soaring models are run twice a day, at 0600 and 1800 to forecast bird strike risk up to 24 hours in advance</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The Soaring Bird Forecast Model predicts likelihood of soaring birds based on calculating thermal depth and US BAM data</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Displayed thermal depth height indicates where conditions are right for soaring birds to be present</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526033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FORECAST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210001"/>
            <a:ext cx="10137064" cy="27531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dirty="0">
                <a:solidFill>
                  <a:srgbClr val="00308F"/>
                </a:solidFill>
                <a:latin typeface="Myriad Pro" panose="020B0503030403020204" pitchFamily="34" charset="0"/>
                <a:ea typeface="Roboto Light" panose="02000000000000000000" pitchFamily="2" charset="0"/>
              </a:rPr>
              <a:t>(&gt;1 and up to 24 hours)</a:t>
            </a:r>
          </a:p>
          <a:p>
            <a:pPr>
              <a:spcBef>
                <a:spcPts val="0"/>
              </a:spcBef>
              <a:buClr>
                <a:srgbClr val="00308F"/>
              </a:buClr>
            </a:pPr>
            <a:endParaRPr lang="en-GB" sz="1100" dirty="0">
              <a:solidFill>
                <a:srgbClr val="00308F"/>
              </a:solidFill>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b="1" dirty="0">
                <a:solidFill>
                  <a:srgbClr val="00308F"/>
                </a:solidFill>
                <a:latin typeface="Myriad Pro" panose="020B0503030403020204" pitchFamily="34" charset="0"/>
                <a:ea typeface="Roboto Light" panose="02000000000000000000" pitchFamily="2" charset="0"/>
              </a:rPr>
              <a:t>Query Example – Aberdeen Fld</a:t>
            </a:r>
            <a:endParaRPr lang="en-GB" sz="20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Go to </a:t>
            </a:r>
            <a:r>
              <a:rPr lang="en-GB" sz="2400" dirty="0">
                <a:latin typeface="Myriad Pro" panose="020B0503030403020204" pitchFamily="34" charset="0"/>
                <a:ea typeface="Roboto Light" panose="02000000000000000000" pitchFamily="2" charset="0"/>
                <a:hlinkClick r:id="rId6"/>
              </a:rPr>
              <a:t>www.usahas.com</a:t>
            </a:r>
            <a:endParaRPr lang="en-GB" sz="24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Click desired area (Airfields)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Select  Aberdeen Fld, desired time, and select output format</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Everything is the same as a current hour query except you select a time between 1 and 24 hrs from current time</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pic>
        <p:nvPicPr>
          <p:cNvPr id="20" name="Google Shape;282;p19">
            <a:extLst>
              <a:ext uri="{FF2B5EF4-FFF2-40B4-BE49-F238E27FC236}">
                <a16:creationId xmlns:a16="http://schemas.microsoft.com/office/drawing/2014/main" id="{4AF85201-7F4B-3DB6-DEFF-9D3700E03833}"/>
              </a:ext>
            </a:extLst>
          </p:cNvPr>
          <p:cNvPicPr preferRelativeResize="0"/>
          <p:nvPr/>
        </p:nvPicPr>
        <p:blipFill rotWithShape="1">
          <a:blip r:embed="rId7">
            <a:alphaModFix/>
          </a:blip>
          <a:srcRect/>
          <a:stretch/>
        </p:blipFill>
        <p:spPr>
          <a:xfrm>
            <a:off x="1850190" y="3943925"/>
            <a:ext cx="7649166" cy="2542959"/>
          </a:xfrm>
          <a:prstGeom prst="rect">
            <a:avLst/>
          </a:prstGeom>
          <a:noFill/>
          <a:ln w="12700" cap="flat" cmpd="sng">
            <a:solidFill>
              <a:schemeClr val="bg1">
                <a:lumMod val="75000"/>
              </a:schemeClr>
            </a:solidFill>
            <a:prstDash val="solid"/>
            <a:miter lim="800000"/>
            <a:headEnd type="none" w="sm" len="sm"/>
            <a:tailEnd type="none" w="sm" len="sm"/>
          </a:ln>
        </p:spPr>
      </p:pic>
      <p:sp>
        <p:nvSpPr>
          <p:cNvPr id="22" name="Arrow: Right 21">
            <a:extLst>
              <a:ext uri="{FF2B5EF4-FFF2-40B4-BE49-F238E27FC236}">
                <a16:creationId xmlns:a16="http://schemas.microsoft.com/office/drawing/2014/main" id="{AF9C206A-D07F-E47B-E250-144CE88D3E9D}"/>
              </a:ext>
            </a:extLst>
          </p:cNvPr>
          <p:cNvSpPr/>
          <p:nvPr/>
        </p:nvSpPr>
        <p:spPr>
          <a:xfrm flipH="1">
            <a:off x="8765833" y="4647326"/>
            <a:ext cx="92023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A22EDA6-C8A3-FF30-06BA-CC04E272C06A}"/>
              </a:ext>
            </a:extLst>
          </p:cNvPr>
          <p:cNvSpPr txBox="1"/>
          <p:nvPr/>
        </p:nvSpPr>
        <p:spPr>
          <a:xfrm>
            <a:off x="9693884" y="4555809"/>
            <a:ext cx="2213501" cy="369332"/>
          </a:xfrm>
          <a:prstGeom prst="rect">
            <a:avLst/>
          </a:prstGeom>
          <a:noFill/>
        </p:spPr>
        <p:txBody>
          <a:bodyPr wrap="square" rtlCol="0">
            <a:spAutoFit/>
          </a:bodyPr>
          <a:lstStyle/>
          <a:p>
            <a:r>
              <a:rPr lang="en-GB" dirty="0">
                <a:solidFill>
                  <a:srgbClr val="00308F"/>
                </a:solidFill>
                <a:latin typeface="Myriad Pro" panose="020B0503030403020204" pitchFamily="34" charset="0"/>
                <a:ea typeface="Roboto Light" panose="02000000000000000000" pitchFamily="2" charset="0"/>
              </a:rPr>
              <a:t>Next hour selected</a:t>
            </a:r>
            <a:endParaRPr lang="en-GB" dirty="0">
              <a:solidFill>
                <a:srgbClr val="00308F"/>
              </a:solidFill>
            </a:endParaRPr>
          </a:p>
        </p:txBody>
      </p:sp>
    </p:spTree>
    <p:extLst>
      <p:ext uri="{BB962C8B-B14F-4D97-AF65-F5344CB8AC3E}">
        <p14:creationId xmlns:p14="http://schemas.microsoft.com/office/powerpoint/2010/main" val="313904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260859"/>
              </a:buClr>
              <a:buFont typeface="Wingdings" panose="05000000000000000000" pitchFamily="2" charset="2"/>
              <a:buChar char="§"/>
            </a:pPr>
            <a:r>
              <a:rPr lang="en-GB" sz="3600" dirty="0">
                <a:latin typeface="Myriad Pro" panose="020B0503030403020204" pitchFamily="34" charset="0"/>
                <a:ea typeface="Roboto Light" panose="02000000000000000000" pitchFamily="2" charset="0"/>
              </a:rPr>
              <a:t>Introduce users to the AHAS system by highlighting specific capabilities, common pitfalls, and best practices</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1</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OBJECTIVE</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5" name="Google Shape;301;p30" descr="BASH Logo.jpg">
            <a:extLst>
              <a:ext uri="{FF2B5EF4-FFF2-40B4-BE49-F238E27FC236}">
                <a16:creationId xmlns:a16="http://schemas.microsoft.com/office/drawing/2014/main" id="{629AB860-9777-47A4-F1C6-5AF7B75F5F6F}"/>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6" name="Picture 15">
            <a:extLst>
              <a:ext uri="{FF2B5EF4-FFF2-40B4-BE49-F238E27FC236}">
                <a16:creationId xmlns:a16="http://schemas.microsoft.com/office/drawing/2014/main" id="{31352556-81AF-D3C2-F1A1-8AEBEB1907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22" name="Picture 21" descr="Text&#10;&#10;Description automatically generated with low confidence">
            <a:extLst>
              <a:ext uri="{FF2B5EF4-FFF2-40B4-BE49-F238E27FC236}">
                <a16:creationId xmlns:a16="http://schemas.microsoft.com/office/drawing/2014/main" id="{118BA112-FC7C-750B-15A6-72FE740FE1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3" name="Picture 22" descr="Text&#10;&#10;Description automatically generated with low confidence">
            <a:extLst>
              <a:ext uri="{FF2B5EF4-FFF2-40B4-BE49-F238E27FC236}">
                <a16:creationId xmlns:a16="http://schemas.microsoft.com/office/drawing/2014/main" id="{4E41A588-D72B-E7A4-84BF-962AA961E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7465" y="3619982"/>
            <a:ext cx="3846106" cy="1613555"/>
          </a:xfrm>
          <a:prstGeom prst="rect">
            <a:avLst/>
          </a:prstGeom>
        </p:spPr>
      </p:pic>
    </p:spTree>
    <p:extLst>
      <p:ext uri="{BB962C8B-B14F-4D97-AF65-F5344CB8AC3E}">
        <p14:creationId xmlns:p14="http://schemas.microsoft.com/office/powerpoint/2010/main" val="1044034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FORECAST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210001"/>
            <a:ext cx="10137064" cy="275319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dirty="0">
                <a:solidFill>
                  <a:srgbClr val="00308F"/>
                </a:solidFill>
                <a:latin typeface="Myriad Pro" panose="020B0503030403020204" pitchFamily="34" charset="0"/>
                <a:ea typeface="Roboto Light" panose="02000000000000000000" pitchFamily="2" charset="0"/>
              </a:rPr>
              <a:t>(&gt;1 and up to 24 hours)</a:t>
            </a:r>
          </a:p>
          <a:p>
            <a:pPr>
              <a:spcBef>
                <a:spcPts val="0"/>
              </a:spcBef>
              <a:buClr>
                <a:srgbClr val="00308F"/>
              </a:buClr>
            </a:pPr>
            <a:endParaRPr lang="en-GB" sz="1200" dirty="0">
              <a:solidFill>
                <a:srgbClr val="00308F"/>
              </a:solidFill>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Outside of 1 hour NEXRAD data is not available </a:t>
            </a: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Based On column indicates which model/input is driving the risk reading; in this case, SOAR</a:t>
            </a: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Query is from between 1 and 24 hours of the current time</a:t>
            </a: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Height column shows the max altitude (AGL) where soaring birds might be present. In this case, “694” indicates that conditions are right for soaring birds to be present up to 694’ AGL and below</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pic>
        <p:nvPicPr>
          <p:cNvPr id="24" name="Google Shape;292;p20">
            <a:extLst>
              <a:ext uri="{FF2B5EF4-FFF2-40B4-BE49-F238E27FC236}">
                <a16:creationId xmlns:a16="http://schemas.microsoft.com/office/drawing/2014/main" id="{F5AA3635-1282-CE4F-7405-CDE68F8DA35F}"/>
              </a:ext>
            </a:extLst>
          </p:cNvPr>
          <p:cNvPicPr preferRelativeResize="0"/>
          <p:nvPr/>
        </p:nvPicPr>
        <p:blipFill rotWithShape="1">
          <a:blip r:embed="rId6">
            <a:alphaModFix/>
          </a:blip>
          <a:srcRect/>
          <a:stretch/>
        </p:blipFill>
        <p:spPr>
          <a:xfrm>
            <a:off x="1137399" y="4341010"/>
            <a:ext cx="9602437" cy="1724171"/>
          </a:xfrm>
          <a:prstGeom prst="rect">
            <a:avLst/>
          </a:prstGeom>
          <a:noFill/>
          <a:ln w="12700" cap="flat" cmpd="sng">
            <a:solidFill>
              <a:schemeClr val="bg1">
                <a:lumMod val="75000"/>
              </a:schemeClr>
            </a:solidFill>
            <a:prstDash val="solid"/>
            <a:miter lim="800000"/>
            <a:headEnd type="none" w="sm" len="sm"/>
            <a:tailEnd type="none" w="sm" len="sm"/>
          </a:ln>
        </p:spPr>
      </p:pic>
    </p:spTree>
    <p:extLst>
      <p:ext uri="{BB962C8B-B14F-4D97-AF65-F5344CB8AC3E}">
        <p14:creationId xmlns:p14="http://schemas.microsoft.com/office/powerpoint/2010/main" val="117048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HISTORICAL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dirty="0">
                <a:solidFill>
                  <a:srgbClr val="00308F"/>
                </a:solidFill>
                <a:latin typeface="Myriad Pro" panose="020B0503030403020204" pitchFamily="34" charset="0"/>
                <a:ea typeface="Roboto Light" panose="02000000000000000000" pitchFamily="2" charset="0"/>
              </a:rPr>
              <a:t>(24 hours or past)</a:t>
            </a:r>
          </a:p>
          <a:p>
            <a:pPr>
              <a:spcBef>
                <a:spcPts val="0"/>
              </a:spcBef>
              <a:buClr>
                <a:srgbClr val="00308F"/>
              </a:buClr>
            </a:pPr>
            <a:endParaRPr lang="en-GB" sz="20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AHAS risk prediction reverts to the BAM if:</a:t>
            </a:r>
          </a:p>
          <a:p>
            <a:pPr marL="1485900" lvl="2" indent="-571500">
              <a:spcBef>
                <a:spcPts val="0"/>
              </a:spcBef>
              <a:buClr>
                <a:srgbClr val="00308F"/>
              </a:buClr>
              <a:buFont typeface="Wingdings" panose="05000000000000000000" pitchFamily="2" charset="2"/>
              <a:buChar char="§"/>
            </a:pPr>
            <a:r>
              <a:rPr lang="en-GB" sz="2600" dirty="0">
                <a:latin typeface="Myriad Pro" panose="020B0503030403020204" pitchFamily="34" charset="0"/>
                <a:ea typeface="Roboto Light" panose="02000000000000000000" pitchFamily="2" charset="0"/>
              </a:rPr>
              <a:t>Query is for a time prior to the current month</a:t>
            </a:r>
          </a:p>
          <a:p>
            <a:pPr marL="1485900" lvl="2" indent="-571500">
              <a:spcBef>
                <a:spcPts val="0"/>
              </a:spcBef>
              <a:buClr>
                <a:srgbClr val="00308F"/>
              </a:buClr>
              <a:buFont typeface="Wingdings" panose="05000000000000000000" pitchFamily="2" charset="2"/>
              <a:buChar char="§"/>
            </a:pPr>
            <a:r>
              <a:rPr lang="en-GB" sz="2600" dirty="0">
                <a:latin typeface="Myriad Pro" panose="020B0503030403020204" pitchFamily="34" charset="0"/>
                <a:ea typeface="Roboto Light" panose="02000000000000000000" pitchFamily="2" charset="0"/>
              </a:rPr>
              <a:t>Query is for time period &gt;24 hrs in advance of the current hour</a:t>
            </a:r>
          </a:p>
          <a:p>
            <a:pPr marL="1485900" lvl="2" indent="-571500">
              <a:spcBef>
                <a:spcPts val="0"/>
              </a:spcBef>
              <a:buClr>
                <a:srgbClr val="00308F"/>
              </a:buClr>
              <a:buFont typeface="Wingdings" panose="05000000000000000000" pitchFamily="2" charset="2"/>
              <a:buChar char="§"/>
            </a:pPr>
            <a:r>
              <a:rPr lang="en-GB" sz="2600" dirty="0">
                <a:latin typeface="Myriad Pro" panose="020B0503030403020204" pitchFamily="34" charset="0"/>
                <a:ea typeface="Roboto Light" panose="02000000000000000000" pitchFamily="2" charset="0"/>
              </a:rPr>
              <a:t>Other data sources are unavailable</a:t>
            </a: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Past data for the current month is now available on the web page</a:t>
            </a:r>
          </a:p>
          <a:p>
            <a:pPr marL="1028700" lvl="1" indent="-571500">
              <a:spcBef>
                <a:spcPts val="0"/>
              </a:spcBef>
              <a:buClr>
                <a:srgbClr val="00308F"/>
              </a:buClr>
              <a:buFont typeface="Wingdings" panose="05000000000000000000" pitchFamily="2" charset="2"/>
              <a:buChar char="§"/>
            </a:pPr>
            <a:r>
              <a:rPr lang="en-GB" dirty="0">
                <a:latin typeface="Myriad Pro" panose="020B0503030403020204" pitchFamily="34" charset="0"/>
                <a:ea typeface="Roboto Light" panose="02000000000000000000" pitchFamily="2" charset="0"/>
              </a:rPr>
              <a:t>Past data older than the current month can be requested from the USAF BASH Team</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1048674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HISTORICAL QUERY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00308F"/>
              </a:buClr>
            </a:pPr>
            <a:r>
              <a:rPr lang="en-GB" sz="2800" dirty="0">
                <a:solidFill>
                  <a:srgbClr val="00308F"/>
                </a:solidFill>
                <a:latin typeface="Myriad Pro" panose="020B0503030403020204" pitchFamily="34" charset="0"/>
                <a:ea typeface="Roboto Light" panose="02000000000000000000" pitchFamily="2" charset="0"/>
              </a:rPr>
              <a:t>(24 hours or past)</a:t>
            </a:r>
          </a:p>
          <a:p>
            <a:pPr>
              <a:spcBef>
                <a:spcPts val="0"/>
              </a:spcBef>
              <a:buClr>
                <a:srgbClr val="00308F"/>
              </a:buClr>
            </a:pPr>
            <a:endParaRPr lang="en-GB" sz="1200" b="1" dirty="0">
              <a:solidFill>
                <a:srgbClr val="00308F"/>
              </a:solidFill>
              <a:latin typeface="Myriad Pro" panose="020B0503030403020204" pitchFamily="34" charset="0"/>
              <a:ea typeface="Roboto Light" panose="02000000000000000000" pitchFamily="2" charset="0"/>
            </a:endParaRPr>
          </a:p>
          <a:p>
            <a:pPr lvl="1">
              <a:spcBef>
                <a:spcPts val="0"/>
              </a:spcBef>
              <a:buClr>
                <a:srgbClr val="00308F"/>
              </a:buClr>
            </a:pPr>
            <a:r>
              <a:rPr lang="en-GB" sz="2400" b="1" dirty="0">
                <a:solidFill>
                  <a:srgbClr val="00308F"/>
                </a:solidFill>
                <a:latin typeface="Myriad Pro" panose="020B0503030403020204" pitchFamily="34" charset="0"/>
                <a:ea typeface="Roboto Light" panose="02000000000000000000" pitchFamily="2" charset="0"/>
              </a:rPr>
              <a:t>Bird Avoidance Model (BAM) data is based on:</a:t>
            </a:r>
          </a:p>
          <a:p>
            <a:pPr lvl="1">
              <a:spcBef>
                <a:spcPts val="0"/>
              </a:spcBef>
              <a:buClr>
                <a:srgbClr val="00308F"/>
              </a:buClr>
            </a:pPr>
            <a:endParaRPr lang="en-GB" sz="12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All bird species present during a particular daily time period, in a particular area, for one of 26 two-week periods in a year</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Geographic information for observations of 60 key BASH species, over a 30-year period </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Several key datasets, including the Audubon Society’s Christmas Bird Count (CBC), the US Biological Survey's Breeding Bird Survey (BBS), bird refuge arrival and departure data for the conterminous US, and data specific to a particular bird species</a:t>
            </a:r>
          </a:p>
          <a:p>
            <a:pPr marL="1028700" lvl="1" indent="-5715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Common behavior of species groups modeled for dawn, day, dusk, and night</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2370838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RISK SUMMARY</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436228" y="996686"/>
            <a:ext cx="11471157"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lvl="1">
              <a:spcBef>
                <a:spcPts val="0"/>
              </a:spcBef>
              <a:buClr>
                <a:srgbClr val="00308F"/>
              </a:buClr>
            </a:pPr>
            <a:endParaRPr lang="en-GB" sz="18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1800" dirty="0">
                <a:latin typeface="Myriad Pro" panose="020B0503030403020204" pitchFamily="34" charset="0"/>
                <a:ea typeface="Roboto Light" panose="02000000000000000000" pitchFamily="2" charset="0"/>
              </a:rPr>
              <a:t>The NEXRAD risk only applies to the current hour.  The NEXRAD data shows the bird activity within the last 6 minutes.  So that is the most accurate data.  There is no way for the NEXRAD data to project what might be happening any time in the future.</a:t>
            </a:r>
          </a:p>
          <a:p>
            <a:pPr marL="1028700" lvl="1" indent="-571500">
              <a:spcBef>
                <a:spcPts val="0"/>
              </a:spcBef>
              <a:buClr>
                <a:srgbClr val="00308F"/>
              </a:buClr>
              <a:buFont typeface="Wingdings" panose="05000000000000000000" pitchFamily="2" charset="2"/>
              <a:buChar char="§"/>
            </a:pPr>
            <a:endParaRPr lang="en-GB" sz="12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1800" dirty="0">
                <a:latin typeface="Myriad Pro" panose="020B0503030403020204" pitchFamily="34" charset="0"/>
                <a:ea typeface="Roboto Light" panose="02000000000000000000" pitchFamily="2" charset="0"/>
              </a:rPr>
              <a:t>NEXRAD data is designed to remove static targets.  That's why it doesn't</a:t>
            </a:r>
            <a:br>
              <a:rPr lang="en-GB" sz="1800" dirty="0">
                <a:latin typeface="Myriad Pro" panose="020B0503030403020204" pitchFamily="34" charset="0"/>
                <a:ea typeface="Roboto Light" panose="02000000000000000000" pitchFamily="2" charset="0"/>
              </a:rPr>
            </a:br>
            <a:r>
              <a:rPr lang="en-GB" sz="1800" dirty="0">
                <a:latin typeface="Myriad Pro" panose="020B0503030403020204" pitchFamily="34" charset="0"/>
                <a:ea typeface="Roboto Light" panose="02000000000000000000" pitchFamily="2" charset="0"/>
              </a:rPr>
              <a:t>show mountains and buildings, etc.  Soaring birds are static targets when</a:t>
            </a:r>
            <a:br>
              <a:rPr lang="en-GB" sz="1800" dirty="0">
                <a:latin typeface="Myriad Pro" panose="020B0503030403020204" pitchFamily="34" charset="0"/>
                <a:ea typeface="Roboto Light" panose="02000000000000000000" pitchFamily="2" charset="0"/>
              </a:rPr>
            </a:br>
            <a:r>
              <a:rPr lang="en-GB" sz="1800" dirty="0">
                <a:latin typeface="Myriad Pro" panose="020B0503030403020204" pitchFamily="34" charset="0"/>
                <a:ea typeface="Roboto Light" panose="02000000000000000000" pitchFamily="2" charset="0"/>
              </a:rPr>
              <a:t>they are riding thermals.  The soaring model was added to cover that</a:t>
            </a:r>
            <a:br>
              <a:rPr lang="en-GB" sz="1800" dirty="0">
                <a:latin typeface="Myriad Pro" panose="020B0503030403020204" pitchFamily="34" charset="0"/>
                <a:ea typeface="Roboto Light" panose="02000000000000000000" pitchFamily="2" charset="0"/>
              </a:rPr>
            </a:br>
            <a:r>
              <a:rPr lang="en-GB" sz="1800" dirty="0">
                <a:latin typeface="Myriad Pro" panose="020B0503030403020204" pitchFamily="34" charset="0"/>
                <a:ea typeface="Roboto Light" panose="02000000000000000000" pitchFamily="2" charset="0"/>
              </a:rPr>
              <a:t>weakness in the NEXRAD data.  So even in the current hour, if the soaring risk is higher than the NEXRAD risk, the soaring risk takes precedence.</a:t>
            </a:r>
          </a:p>
          <a:p>
            <a:pPr marL="1028700" lvl="1" indent="-571500">
              <a:spcBef>
                <a:spcPts val="0"/>
              </a:spcBef>
              <a:buClr>
                <a:srgbClr val="00308F"/>
              </a:buClr>
              <a:buFont typeface="Wingdings" panose="05000000000000000000" pitchFamily="2" charset="2"/>
              <a:buChar char="§"/>
            </a:pPr>
            <a:endParaRPr lang="en-GB" sz="12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1800" dirty="0">
                <a:latin typeface="Myriad Pro" panose="020B0503030403020204" pitchFamily="34" charset="0"/>
                <a:ea typeface="Roboto Light" panose="02000000000000000000" pitchFamily="2" charset="0"/>
              </a:rPr>
              <a:t>If the current risk for any area is low based on NEXRAD, that also means that the soaring risk is low.  The BAM will only be used in the current hour if the NEXRAD data is missing.  If the NEXRAD data is missing, AHAS will use the highest risk between the soaring risk and BAM risk.  Or if the soaring risk is missing, the NEXRAD is low and the BAM is greater than low.</a:t>
            </a:r>
          </a:p>
          <a:p>
            <a:pPr marL="1028700" lvl="1" indent="-571500">
              <a:spcBef>
                <a:spcPts val="0"/>
              </a:spcBef>
              <a:buClr>
                <a:srgbClr val="00308F"/>
              </a:buClr>
              <a:buFont typeface="Wingdings" panose="05000000000000000000" pitchFamily="2" charset="2"/>
              <a:buChar char="§"/>
            </a:pPr>
            <a:endParaRPr lang="en-GB" sz="12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1800" dirty="0">
                <a:latin typeface="Myriad Pro" panose="020B0503030403020204" pitchFamily="34" charset="0"/>
                <a:ea typeface="Roboto Light" panose="02000000000000000000" pitchFamily="2" charset="0"/>
              </a:rPr>
              <a:t>For any hour beyond the current hour, the AHAS risk will be based on the highest risk between the soaring model and the BAM.</a:t>
            </a:r>
          </a:p>
          <a:p>
            <a:pPr marL="1028700" lvl="1" indent="-571500">
              <a:spcBef>
                <a:spcPts val="0"/>
              </a:spcBef>
              <a:buClr>
                <a:srgbClr val="00308F"/>
              </a:buClr>
              <a:buFont typeface="Wingdings" panose="05000000000000000000" pitchFamily="2" charset="2"/>
              <a:buChar char="§"/>
            </a:pPr>
            <a:endParaRPr lang="en-GB" sz="12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1800" dirty="0">
                <a:latin typeface="Myriad Pro" panose="020B0503030403020204" pitchFamily="34" charset="0"/>
                <a:ea typeface="Roboto Light" panose="02000000000000000000" pitchFamily="2" charset="0"/>
              </a:rPr>
              <a:t>You cannot look at hours that have passed, beyond the current month.  When you look a time period that has already passed, you are really looking at that time period next year and all you will get is the BAM risk.</a:t>
            </a:r>
          </a:p>
          <a:p>
            <a:pPr marL="1028700" lvl="1" indent="-571500">
              <a:spcBef>
                <a:spcPts val="0"/>
              </a:spcBef>
              <a:buClr>
                <a:srgbClr val="00308F"/>
              </a:buClr>
              <a:buFont typeface="Wingdings" panose="05000000000000000000" pitchFamily="2" charset="2"/>
              <a:buChar char="§"/>
            </a:pPr>
            <a:endParaRPr lang="en-GB" sz="12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1800" dirty="0">
                <a:latin typeface="Myriad Pro" panose="020B0503030403020204" pitchFamily="34" charset="0"/>
                <a:ea typeface="Roboto Light" panose="02000000000000000000" pitchFamily="2" charset="0"/>
              </a:rPr>
              <a:t>The chart can show the trend of the NEXRAD risk based on the NEXRAD risk from the previous day.</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352284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COMMON MISUNDERSTANDINGS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436228" y="996686"/>
            <a:ext cx="11471157"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lvl="1">
              <a:spcBef>
                <a:spcPts val="0"/>
              </a:spcBef>
              <a:buClr>
                <a:srgbClr val="00308F"/>
              </a:buClr>
            </a:pPr>
            <a:endParaRPr lang="en-GB" sz="1800" b="1" dirty="0">
              <a:solidFill>
                <a:srgbClr val="00308F"/>
              </a:solidFill>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Misperception: historical data from AHAS contains forecasted or current hour data</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It does as long as it is the current month</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Requested historical data prior to the current month is from the US BAM only</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Using AHAS to determine Bird Watch Condition code</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NEXRAD cannot see the lowest airspace\surfaces of the airfield so cannot substitute for on airfield observations of Bird Watch Conditions, it can see the higher altitude movements that are missed at the surface and can add to the bird watch condition, but it cannot evaluate the unseen conditions at the surface</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Expecting NEXRAD data for forecasted and historical queries</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NEXRAD is updated every 6-10 minutes for current hour queries only and can not be forecasted or give historical data at this time</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3375490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BEST PRACTICE</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436228" y="996686"/>
            <a:ext cx="11471157"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lvl="1">
              <a:spcBef>
                <a:spcPts val="0"/>
              </a:spcBef>
              <a:buClr>
                <a:srgbClr val="00308F"/>
              </a:buClr>
            </a:pPr>
            <a:endParaRPr lang="en-GB" sz="1800" b="1"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Use BAM data when acquiring route times</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Adjust/modify routes based on AHAS forecasts </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Use BAM in conjunction with AHAS during planning</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Pinpoint wildlife attractants along route of flight</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Identify NEXRAD coverage areas or nearest radar to route</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Access AHAS just prior to step time </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Incorporate ops procedures in local BASH plan</a:t>
            </a:r>
          </a:p>
          <a:p>
            <a:pPr marL="1485900" lvl="2" indent="-5715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Call SOF/</a:t>
            </a:r>
            <a:r>
              <a:rPr lang="en-GB" dirty="0" err="1">
                <a:latin typeface="Myriad Pro" panose="020B0503030403020204" pitchFamily="34" charset="0"/>
                <a:ea typeface="Roboto Light" panose="02000000000000000000" pitchFamily="2" charset="0"/>
              </a:rPr>
              <a:t>Sqdn</a:t>
            </a:r>
            <a:r>
              <a:rPr lang="en-GB" dirty="0">
                <a:latin typeface="Myriad Pro" panose="020B0503030403020204" pitchFamily="34" charset="0"/>
                <a:ea typeface="Roboto Light" panose="02000000000000000000" pitchFamily="2" charset="0"/>
              </a:rPr>
              <a:t> Ops to get current AHAS reading prior to base departure, low-level segments, or when approaching airfield/training area</a:t>
            </a:r>
          </a:p>
          <a:p>
            <a:pPr marL="1028700" lvl="1" indent="-571500">
              <a:spcBef>
                <a:spcPts val="0"/>
              </a:spcBef>
              <a:buClr>
                <a:srgbClr val="00308F"/>
              </a:buClr>
              <a:buFont typeface="Wingdings" panose="05000000000000000000" pitchFamily="2" charset="2"/>
              <a:buChar char="§"/>
            </a:pPr>
            <a:r>
              <a:rPr lang="en-GB" sz="2400" dirty="0">
                <a:solidFill>
                  <a:srgbClr val="00308F"/>
                </a:solidFill>
                <a:latin typeface="Myriad Pro" panose="020B0503030403020204" pitchFamily="34" charset="0"/>
                <a:ea typeface="Roboto Light" panose="02000000000000000000" pitchFamily="2" charset="0"/>
              </a:rPr>
              <a:t>Utilize Unit Specific AHAS Web Pages</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258528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BEST PRACTICE</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436228" y="996686"/>
            <a:ext cx="11471157"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lvl="1">
              <a:spcBef>
                <a:spcPts val="0"/>
              </a:spcBef>
              <a:buClr>
                <a:srgbClr val="00308F"/>
              </a:buClr>
            </a:pPr>
            <a:endParaRPr lang="en-GB" sz="1800" b="1" dirty="0">
              <a:latin typeface="Myriad Pro" panose="020B0503030403020204" pitchFamily="34" charset="0"/>
              <a:ea typeface="Roboto Light" panose="02000000000000000000" pitchFamily="2" charset="0"/>
            </a:endParaRPr>
          </a:p>
          <a:p>
            <a:pPr lvl="1">
              <a:spcBef>
                <a:spcPts val="0"/>
              </a:spcBef>
              <a:buClr>
                <a:srgbClr val="00308F"/>
              </a:buClr>
            </a:pPr>
            <a:r>
              <a:rPr lang="en-GB" dirty="0">
                <a:solidFill>
                  <a:srgbClr val="00308F"/>
                </a:solidFill>
                <a:latin typeface="Myriad Pro" panose="020B0503030403020204" pitchFamily="34" charset="0"/>
                <a:ea typeface="Roboto Light" panose="02000000000000000000" pitchFamily="2" charset="0"/>
              </a:rPr>
              <a:t>(Unit web pages)</a:t>
            </a:r>
          </a:p>
          <a:p>
            <a:pPr lvl="1">
              <a:spcBef>
                <a:spcPts val="0"/>
              </a:spcBef>
              <a:buClr>
                <a:srgbClr val="00308F"/>
              </a:buClr>
            </a:pPr>
            <a:endParaRPr lang="en-GB" sz="2400" dirty="0">
              <a:solidFill>
                <a:srgbClr val="00308F"/>
              </a:solidFill>
              <a:latin typeface="Myriad Pro" panose="020B0503030403020204" pitchFamily="34" charset="0"/>
              <a:ea typeface="Roboto Light" panose="02000000000000000000" pitchFamily="2" charset="0"/>
            </a:endParaRPr>
          </a:p>
          <a:p>
            <a:pPr marL="914400" lvl="1" indent="-457200">
              <a:spcBef>
                <a:spcPts val="0"/>
              </a:spcBef>
              <a:buClr>
                <a:srgbClr val="00308F"/>
              </a:buClr>
              <a:buFont typeface="Wingdings" panose="05000000000000000000" pitchFamily="2" charset="2"/>
              <a:buChar char="§"/>
            </a:pPr>
            <a:r>
              <a:rPr lang="en-GB" dirty="0">
                <a:solidFill>
                  <a:srgbClr val="00308F"/>
                </a:solidFill>
                <a:latin typeface="Myriad Pro" panose="020B0503030403020204" pitchFamily="34" charset="0"/>
                <a:ea typeface="Roboto Light" panose="02000000000000000000" pitchFamily="2" charset="0"/>
              </a:rPr>
              <a:t>Unit Web Pages can include:</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Transition bases </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Flight routes</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Ops and Range Areas</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Specific data impacting mission</a:t>
            </a:r>
          </a:p>
          <a:p>
            <a:pPr marL="914400" lvl="1" indent="-457200">
              <a:spcBef>
                <a:spcPts val="0"/>
              </a:spcBef>
              <a:buClr>
                <a:srgbClr val="00308F"/>
              </a:buClr>
              <a:buFont typeface="Wingdings" panose="05000000000000000000" pitchFamily="2" charset="2"/>
              <a:buChar char="§"/>
            </a:pPr>
            <a:r>
              <a:rPr lang="en-GB" dirty="0">
                <a:solidFill>
                  <a:srgbClr val="00308F"/>
                </a:solidFill>
                <a:latin typeface="Myriad Pro" panose="020B0503030403020204" pitchFamily="34" charset="0"/>
                <a:ea typeface="Roboto Light" panose="02000000000000000000" pitchFamily="2" charset="0"/>
              </a:rPr>
              <a:t>Unit Web Pages are ideal for:</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Operations Supervisors</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SOFs</a:t>
            </a:r>
          </a:p>
          <a:p>
            <a:pPr marL="1371600" lvl="2" indent="-457200">
              <a:spcBef>
                <a:spcPts val="0"/>
              </a:spcBef>
              <a:buClr>
                <a:srgbClr val="00308F"/>
              </a:buClr>
              <a:buFont typeface="Wingdings" panose="05000000000000000000" pitchFamily="2" charset="2"/>
              <a:buChar char="Ø"/>
            </a:pPr>
            <a:r>
              <a:rPr lang="en-GB" dirty="0">
                <a:latin typeface="Myriad Pro" panose="020B0503030403020204" pitchFamily="34" charset="0"/>
                <a:ea typeface="Roboto Light" panose="02000000000000000000" pitchFamily="2" charset="0"/>
              </a:rPr>
              <a:t>Crews stepping to fly</a:t>
            </a:r>
          </a:p>
          <a:p>
            <a:pPr marL="914400" lvl="1" indent="-457200">
              <a:spcBef>
                <a:spcPts val="0"/>
              </a:spcBef>
              <a:buClr>
                <a:srgbClr val="00308F"/>
              </a:buClr>
              <a:buFont typeface="Wingdings" panose="05000000000000000000" pitchFamily="2" charset="2"/>
              <a:buChar char="§"/>
            </a:pPr>
            <a:r>
              <a:rPr lang="en-GB" dirty="0">
                <a:solidFill>
                  <a:srgbClr val="00308F"/>
                </a:solidFill>
                <a:latin typeface="Myriad Pro" panose="020B0503030403020204" pitchFamily="34" charset="0"/>
                <a:ea typeface="Roboto Light" panose="02000000000000000000" pitchFamily="2" charset="0"/>
              </a:rPr>
              <a:t>Unit Web Pages can be tailored to suit user’s needs</a:t>
            </a:r>
          </a:p>
          <a:p>
            <a:pPr marL="914400" lvl="1" indent="-457200">
              <a:spcBef>
                <a:spcPts val="0"/>
              </a:spcBef>
              <a:buClr>
                <a:srgbClr val="00308F"/>
              </a:buClr>
              <a:buFont typeface="Wingdings" panose="05000000000000000000" pitchFamily="2" charset="2"/>
              <a:buChar char="§"/>
            </a:pPr>
            <a:r>
              <a:rPr lang="en-GB" dirty="0">
                <a:solidFill>
                  <a:srgbClr val="00308F"/>
                </a:solidFill>
                <a:latin typeface="Myriad Pro" panose="020B0503030403020204" pitchFamily="34" charset="0"/>
                <a:ea typeface="Roboto Light" panose="02000000000000000000" pitchFamily="2" charset="0"/>
              </a:rPr>
              <a:t>Hazards do not display on unit web pages</a:t>
            </a:r>
          </a:p>
          <a:p>
            <a:pPr>
              <a:spcBef>
                <a:spcPts val="0"/>
              </a:spcBef>
              <a:buClr>
                <a:srgbClr val="00308F"/>
              </a:buClr>
            </a:pPr>
            <a:endParaRPr lang="en-GB" sz="2800" dirty="0">
              <a:latin typeface="Myriad Pro" panose="020B0503030403020204" pitchFamily="34" charset="0"/>
              <a:ea typeface="Roboto Light" panose="02000000000000000000" pitchFamily="2" charset="0"/>
            </a:endParaRPr>
          </a:p>
        </p:txBody>
      </p:sp>
    </p:spTree>
    <p:extLst>
      <p:ext uri="{BB962C8B-B14F-4D97-AF65-F5344CB8AC3E}">
        <p14:creationId xmlns:p14="http://schemas.microsoft.com/office/powerpoint/2010/main" val="3940050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8B1AEA-5AF6-430A-BBE4-B7C9389FB535}"/>
              </a:ext>
            </a:extLst>
          </p:cNvPr>
          <p:cNvSpPr>
            <a:spLocks noGrp="1"/>
          </p:cNvSpPr>
          <p:nvPr>
            <p:ph type="subTitle" idx="1"/>
          </p:nvPr>
        </p:nvSpPr>
        <p:spPr>
          <a:xfrm>
            <a:off x="1" y="1924238"/>
            <a:ext cx="12191998" cy="1347467"/>
          </a:xfrm>
        </p:spPr>
        <p:txBody>
          <a:bodyPr vert="horz" lIns="91440" tIns="45720" rIns="91440" bIns="45720" rtlCol="0" anchor="t">
            <a:noAutofit/>
          </a:bodyPr>
          <a:lstStyle/>
          <a:p>
            <a:r>
              <a:rPr lang="en-GB" b="1" u="sng" dirty="0">
                <a:solidFill>
                  <a:schemeClr val="bg1">
                    <a:lumMod val="75000"/>
                  </a:schemeClr>
                </a:solidFill>
                <a:latin typeface="Myriad Pro" panose="020B0503030403020204" pitchFamily="34" charset="0"/>
              </a:rPr>
              <a:t>USAF BASH Team</a:t>
            </a:r>
          </a:p>
          <a:p>
            <a:r>
              <a:rPr lang="en-GB" b="1" dirty="0">
                <a:solidFill>
                  <a:schemeClr val="bg1">
                    <a:lumMod val="85000"/>
                  </a:schemeClr>
                </a:solidFill>
                <a:latin typeface="Myriad Pro" panose="020B0503030403020204" pitchFamily="34" charset="0"/>
              </a:rPr>
              <a:t>Mr. Dan Sullivan, Branch Chief : </a:t>
            </a:r>
            <a:r>
              <a:rPr lang="en-GB" dirty="0">
                <a:solidFill>
                  <a:schemeClr val="bg1">
                    <a:lumMod val="65000"/>
                  </a:schemeClr>
                </a:solidFill>
                <a:latin typeface="Myriad Pro" panose="020B0503030403020204" pitchFamily="34" charset="0"/>
              </a:rPr>
              <a:t>daniel.sullivan.26@us.af.mil, DSN 246-5674</a:t>
            </a:r>
          </a:p>
          <a:p>
            <a:r>
              <a:rPr lang="en-GB" b="1" dirty="0">
                <a:solidFill>
                  <a:schemeClr val="bg1">
                    <a:lumMod val="85000"/>
                  </a:schemeClr>
                </a:solidFill>
                <a:latin typeface="Myriad Pro" panose="020B0503030403020204" pitchFamily="34" charset="0"/>
              </a:rPr>
              <a:t>Kyle Russell, Deputy Chief : </a:t>
            </a:r>
            <a:r>
              <a:rPr lang="en-GB" dirty="0">
                <a:solidFill>
                  <a:schemeClr val="bg1">
                    <a:lumMod val="65000"/>
                  </a:schemeClr>
                </a:solidFill>
                <a:latin typeface="Myriad Pro" panose="020B0503030403020204" pitchFamily="34" charset="0"/>
              </a:rPr>
              <a:t>kyle.russell.17@us.af.mil, DSN 246-5674</a:t>
            </a:r>
          </a:p>
          <a:p>
            <a:r>
              <a:rPr lang="en-GB" b="1" dirty="0">
                <a:solidFill>
                  <a:schemeClr val="bg1">
                    <a:lumMod val="85000"/>
                  </a:schemeClr>
                </a:solidFill>
                <a:latin typeface="Myriad Pro"/>
              </a:rPr>
              <a:t>Capt. Boss, Wildlife Ecologist : </a:t>
            </a:r>
            <a:r>
              <a:rPr lang="en-GB" dirty="0">
                <a:solidFill>
                  <a:schemeClr val="bg1">
                    <a:lumMod val="65000"/>
                  </a:schemeClr>
                </a:solidFill>
                <a:latin typeface="Myriad Pro"/>
              </a:rPr>
              <a:t>patrick.boss.1@us.af.mil, DSN 246-5848</a:t>
            </a:r>
          </a:p>
          <a:p>
            <a:r>
              <a:rPr lang="en-GB" b="1" dirty="0">
                <a:solidFill>
                  <a:schemeClr val="bg1">
                    <a:lumMod val="85000"/>
                  </a:schemeClr>
                </a:solidFill>
                <a:latin typeface="Myriad Pro" panose="020B0503030403020204" pitchFamily="34" charset="0"/>
              </a:rPr>
              <a:t>Commercial prefix : </a:t>
            </a:r>
            <a:r>
              <a:rPr lang="en-GB" dirty="0">
                <a:solidFill>
                  <a:schemeClr val="bg1">
                    <a:lumMod val="65000"/>
                  </a:schemeClr>
                </a:solidFill>
                <a:latin typeface="Myriad Pro" panose="020B0503030403020204" pitchFamily="34" charset="0"/>
              </a:rPr>
              <a:t>(505) 846-xxxx</a:t>
            </a:r>
          </a:p>
          <a:p>
            <a:endParaRPr lang="en-GB" sz="1100" dirty="0">
              <a:solidFill>
                <a:schemeClr val="bg1">
                  <a:lumMod val="65000"/>
                </a:schemeClr>
              </a:solidFill>
              <a:latin typeface="Myriad Pro" panose="020B0503030403020204" pitchFamily="34" charset="0"/>
            </a:endParaRPr>
          </a:p>
          <a:p>
            <a:r>
              <a:rPr lang="en-GB" b="1" u="sng" dirty="0">
                <a:solidFill>
                  <a:schemeClr val="bg1">
                    <a:lumMod val="75000"/>
                  </a:schemeClr>
                </a:solidFill>
                <a:latin typeface="Myriad Pro" panose="020B0503030403020204" pitchFamily="34" charset="0"/>
              </a:rPr>
              <a:t>AHAS Personnel</a:t>
            </a:r>
          </a:p>
          <a:p>
            <a:r>
              <a:rPr lang="en-GB" b="1" dirty="0">
                <a:solidFill>
                  <a:schemeClr val="bg1">
                    <a:lumMod val="95000"/>
                  </a:schemeClr>
                </a:solidFill>
                <a:latin typeface="Myriad Pro" panose="020B0503030403020204" pitchFamily="34" charset="0"/>
              </a:rPr>
              <a:t>Mr. Ron White : </a:t>
            </a:r>
            <a:r>
              <a:rPr lang="en-GB" dirty="0">
                <a:solidFill>
                  <a:schemeClr val="bg1">
                    <a:lumMod val="65000"/>
                  </a:schemeClr>
                </a:solidFill>
                <a:latin typeface="Myriad Pro" panose="020B0503030403020204" pitchFamily="34" charset="0"/>
              </a:rPr>
              <a:t>ahas@detect-inc.com</a:t>
            </a:r>
          </a:p>
        </p:txBody>
      </p:sp>
      <p:pic>
        <p:nvPicPr>
          <p:cNvPr id="5" name="Picture 4">
            <a:extLst>
              <a:ext uri="{FF2B5EF4-FFF2-40B4-BE49-F238E27FC236}">
                <a16:creationId xmlns:a16="http://schemas.microsoft.com/office/drawing/2014/main" id="{4485B62B-C8A8-4A49-8688-F4FA3E774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908" y="412387"/>
            <a:ext cx="3530850" cy="1360848"/>
          </a:xfrm>
          <a:prstGeom prst="rect">
            <a:avLst/>
          </a:prstGeom>
        </p:spPr>
      </p:pic>
      <p:cxnSp>
        <p:nvCxnSpPr>
          <p:cNvPr id="8" name="Straight Connector 7">
            <a:extLst>
              <a:ext uri="{FF2B5EF4-FFF2-40B4-BE49-F238E27FC236}">
                <a16:creationId xmlns:a16="http://schemas.microsoft.com/office/drawing/2014/main" id="{4231D221-1F23-4297-9C84-6A9FDDA41193}"/>
              </a:ext>
            </a:extLst>
          </p:cNvPr>
          <p:cNvCxnSpPr/>
          <p:nvPr/>
        </p:nvCxnSpPr>
        <p:spPr>
          <a:xfrm>
            <a:off x="0" y="5662569"/>
            <a:ext cx="12192000" cy="0"/>
          </a:xfrm>
          <a:prstGeom prst="line">
            <a:avLst/>
          </a:prstGeom>
          <a:ln w="57150">
            <a:solidFill>
              <a:srgbClr val="00308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36C64E-2CC6-4AF2-A723-6BA112F88A4F}"/>
              </a:ext>
            </a:extLst>
          </p:cNvPr>
          <p:cNvSpPr txBox="1"/>
          <p:nvPr/>
        </p:nvSpPr>
        <p:spPr>
          <a:xfrm>
            <a:off x="1397" y="5873691"/>
            <a:ext cx="12191999" cy="738664"/>
          </a:xfrm>
          <a:prstGeom prst="rect">
            <a:avLst/>
          </a:prstGeom>
          <a:noFill/>
        </p:spPr>
        <p:txBody>
          <a:bodyPr wrap="square" rtlCol="0">
            <a:spAutoFit/>
          </a:bodyPr>
          <a:lstStyle/>
          <a:p>
            <a:pPr algn="ctr"/>
            <a:r>
              <a:rPr lang="en-GB" sz="1400" dirty="0">
                <a:solidFill>
                  <a:schemeClr val="bg1"/>
                </a:solidFill>
                <a:latin typeface="Myriad Pro" panose="020B0503030403020204" pitchFamily="34" charset="0"/>
              </a:rPr>
              <a:t>Florida : California : Hawaii : Calgary : London : </a:t>
            </a:r>
            <a:r>
              <a:rPr lang="en-GB" sz="1400" dirty="0" err="1">
                <a:solidFill>
                  <a:schemeClr val="bg1"/>
                </a:solidFill>
                <a:latin typeface="Myriad Pro" panose="020B0503030403020204" pitchFamily="34" charset="0"/>
              </a:rPr>
              <a:t>Bejing</a:t>
            </a:r>
            <a:endParaRPr lang="en-GB" sz="1400" dirty="0">
              <a:solidFill>
                <a:schemeClr val="bg1"/>
              </a:solidFill>
              <a:latin typeface="Myriad Pro" panose="020B0503030403020204" pitchFamily="34" charset="0"/>
            </a:endParaRPr>
          </a:p>
          <a:p>
            <a:pPr algn="ctr"/>
            <a:r>
              <a:rPr lang="en-GB" sz="1400" b="1" dirty="0">
                <a:solidFill>
                  <a:schemeClr val="bg1">
                    <a:lumMod val="65000"/>
                  </a:schemeClr>
                </a:solidFill>
                <a:latin typeface="Myriad Pro" panose="020B0503030403020204" pitchFamily="34" charset="0"/>
                <a:hlinkClick r:id="rId3">
                  <a:extLst>
                    <a:ext uri="{A12FA001-AC4F-418D-AE19-62706E023703}">
                      <ahyp:hlinkClr xmlns:ahyp="http://schemas.microsoft.com/office/drawing/2018/hyperlinkcolor" val="tx"/>
                    </a:ext>
                  </a:extLst>
                </a:hlinkClick>
              </a:rPr>
              <a:t>www.detect-inc.com</a:t>
            </a:r>
            <a:r>
              <a:rPr lang="en-GB" sz="1400" b="1" dirty="0">
                <a:solidFill>
                  <a:schemeClr val="bg1">
                    <a:lumMod val="65000"/>
                  </a:schemeClr>
                </a:solidFill>
                <a:latin typeface="Myriad Pro" panose="020B0503030403020204" pitchFamily="34" charset="0"/>
              </a:rPr>
              <a:t>     </a:t>
            </a:r>
            <a:r>
              <a:rPr lang="en-GB" sz="1400" b="1" dirty="0">
                <a:solidFill>
                  <a:schemeClr val="bg1">
                    <a:lumMod val="65000"/>
                  </a:schemeClr>
                </a:solidFill>
                <a:latin typeface="Myriad Pro" panose="020B0503030403020204" pitchFamily="34" charset="0"/>
                <a:hlinkClick r:id="rId4">
                  <a:extLst>
                    <a:ext uri="{A12FA001-AC4F-418D-AE19-62706E023703}">
                      <ahyp:hlinkClr xmlns:ahyp="http://schemas.microsoft.com/office/drawing/2018/hyperlinkcolor" val="tx"/>
                    </a:ext>
                  </a:extLst>
                </a:hlinkClick>
              </a:rPr>
              <a:t>www.dronewatcher.com</a:t>
            </a:r>
            <a:r>
              <a:rPr lang="en-GB" sz="1400" b="1" dirty="0">
                <a:solidFill>
                  <a:schemeClr val="bg1">
                    <a:lumMod val="65000"/>
                  </a:schemeClr>
                </a:solidFill>
                <a:latin typeface="Myriad Pro" panose="020B0503030403020204" pitchFamily="34" charset="0"/>
              </a:rPr>
              <a:t> </a:t>
            </a:r>
          </a:p>
          <a:p>
            <a:pPr algn="ctr"/>
            <a:r>
              <a:rPr lang="en-GB" sz="1400" dirty="0">
                <a:solidFill>
                  <a:schemeClr val="bg1"/>
                </a:solidFill>
                <a:latin typeface="Myriad Pro" panose="020B0503030403020204" pitchFamily="34" charset="0"/>
              </a:rPr>
              <a:t>Copyright 2022, DeTect, Inc, All Rights Reserved</a:t>
            </a:r>
          </a:p>
        </p:txBody>
      </p:sp>
      <p:pic>
        <p:nvPicPr>
          <p:cNvPr id="7" name="Google Shape;301;p30" descr="BASH Logo.jpg">
            <a:extLst>
              <a:ext uri="{FF2B5EF4-FFF2-40B4-BE49-F238E27FC236}">
                <a16:creationId xmlns:a16="http://schemas.microsoft.com/office/drawing/2014/main" id="{A369FC69-9533-2B58-4FB8-E60C091DE9CA}"/>
              </a:ext>
            </a:extLst>
          </p:cNvPr>
          <p:cNvPicPr preferRelativeResize="0"/>
          <p:nvPr/>
        </p:nvPicPr>
        <p:blipFill rotWithShape="1">
          <a:blip r:embed="rId5">
            <a:alphaModFix/>
          </a:blip>
          <a:srcRect/>
          <a:stretch/>
        </p:blipFill>
        <p:spPr>
          <a:xfrm>
            <a:off x="7922396" y="254906"/>
            <a:ext cx="1476462" cy="1556438"/>
          </a:xfrm>
          <a:prstGeom prst="rect">
            <a:avLst/>
          </a:prstGeom>
          <a:noFill/>
          <a:ln>
            <a:noFill/>
          </a:ln>
        </p:spPr>
      </p:pic>
    </p:spTree>
    <p:extLst>
      <p:ext uri="{BB962C8B-B14F-4D97-AF65-F5344CB8AC3E}">
        <p14:creationId xmlns:p14="http://schemas.microsoft.com/office/powerpoint/2010/main" val="336555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8B1AEA-5AF6-430A-BBE4-B7C9389FB535}"/>
              </a:ext>
            </a:extLst>
          </p:cNvPr>
          <p:cNvSpPr>
            <a:spLocks noGrp="1"/>
          </p:cNvSpPr>
          <p:nvPr>
            <p:ph type="subTitle" idx="1"/>
          </p:nvPr>
        </p:nvSpPr>
        <p:spPr>
          <a:xfrm>
            <a:off x="1" y="2452745"/>
            <a:ext cx="12191998" cy="1347467"/>
          </a:xfrm>
        </p:spPr>
        <p:txBody>
          <a:bodyPr>
            <a:noAutofit/>
          </a:bodyPr>
          <a:lstStyle/>
          <a:p>
            <a:r>
              <a:rPr lang="en-GB" sz="4400" dirty="0">
                <a:solidFill>
                  <a:schemeClr val="bg1">
                    <a:lumMod val="65000"/>
                  </a:schemeClr>
                </a:solidFill>
                <a:latin typeface="Impact" panose="020B0806030902050204" pitchFamily="34" charset="0"/>
              </a:rPr>
              <a:t>Thank you</a:t>
            </a:r>
          </a:p>
        </p:txBody>
      </p:sp>
      <p:pic>
        <p:nvPicPr>
          <p:cNvPr id="5" name="Picture 4">
            <a:extLst>
              <a:ext uri="{FF2B5EF4-FFF2-40B4-BE49-F238E27FC236}">
                <a16:creationId xmlns:a16="http://schemas.microsoft.com/office/drawing/2014/main" id="{4485B62B-C8A8-4A49-8688-F4FA3E77464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5510" y="455333"/>
            <a:ext cx="4632206" cy="1785329"/>
          </a:xfrm>
          <a:prstGeom prst="rect">
            <a:avLst/>
          </a:prstGeom>
        </p:spPr>
      </p:pic>
      <p:cxnSp>
        <p:nvCxnSpPr>
          <p:cNvPr id="8" name="Straight Connector 7">
            <a:extLst>
              <a:ext uri="{FF2B5EF4-FFF2-40B4-BE49-F238E27FC236}">
                <a16:creationId xmlns:a16="http://schemas.microsoft.com/office/drawing/2014/main" id="{4231D221-1F23-4297-9C84-6A9FDDA41193}"/>
              </a:ext>
            </a:extLst>
          </p:cNvPr>
          <p:cNvCxnSpPr/>
          <p:nvPr/>
        </p:nvCxnSpPr>
        <p:spPr>
          <a:xfrm>
            <a:off x="0" y="5796793"/>
            <a:ext cx="12192000" cy="0"/>
          </a:xfrm>
          <a:prstGeom prst="line">
            <a:avLst/>
          </a:prstGeom>
          <a:ln w="57150">
            <a:solidFill>
              <a:srgbClr val="00308F"/>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7BE8B70-2570-4E31-AE7F-BE3C4E21E334}"/>
              </a:ext>
            </a:extLst>
          </p:cNvPr>
          <p:cNvSpPr txBox="1"/>
          <p:nvPr/>
        </p:nvSpPr>
        <p:spPr>
          <a:xfrm>
            <a:off x="363522" y="3878901"/>
            <a:ext cx="268168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United States</a:t>
            </a:r>
          </a:p>
          <a:p>
            <a:pPr algn="ctr"/>
            <a:r>
              <a:rPr lang="en-GB" sz="1400" dirty="0">
                <a:solidFill>
                  <a:schemeClr val="bg1"/>
                </a:solidFill>
                <a:latin typeface="Myriad Pro" panose="020B0503030403020204" pitchFamily="34" charset="0"/>
                <a:ea typeface="Roboto Light" panose="02000000000000000000" pitchFamily="2" charset="0"/>
              </a:rPr>
              <a:t>DeTect, Inc</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2817 Hwy 77, </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Panama City, </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Florida 32405</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USA</a:t>
            </a: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contact@detect-inc.com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0" name="TextBox 9">
            <a:extLst>
              <a:ext uri="{FF2B5EF4-FFF2-40B4-BE49-F238E27FC236}">
                <a16:creationId xmlns:a16="http://schemas.microsoft.com/office/drawing/2014/main" id="{06F2D186-2E44-4DEE-9465-805646364AEC}"/>
              </a:ext>
            </a:extLst>
          </p:cNvPr>
          <p:cNvSpPr txBox="1"/>
          <p:nvPr/>
        </p:nvSpPr>
        <p:spPr>
          <a:xfrm>
            <a:off x="2990673" y="3878901"/>
            <a:ext cx="311651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Canada</a:t>
            </a:r>
          </a:p>
          <a:p>
            <a:pPr algn="ctr"/>
            <a:r>
              <a:rPr lang="en-GB" sz="1400" dirty="0">
                <a:solidFill>
                  <a:schemeClr val="bg1"/>
                </a:solidFill>
                <a:latin typeface="Myriad Pro" panose="020B0503030403020204" pitchFamily="34" charset="0"/>
                <a:ea typeface="Roboto Light" panose="02000000000000000000" pitchFamily="2" charset="0"/>
              </a:rPr>
              <a:t>DeTect Canada International Inc</a:t>
            </a:r>
            <a:r>
              <a:rPr lang="en-GB" sz="1400">
                <a:solidFill>
                  <a:schemeClr val="bg1"/>
                </a:solidFill>
                <a:latin typeface="Myriad Pro" panose="020B0503030403020204" pitchFamily="34" charset="0"/>
                <a:ea typeface="Roboto Light" panose="02000000000000000000" pitchFamily="2" charset="0"/>
              </a:rPr>
              <a:t>. </a:t>
            </a:r>
          </a:p>
          <a:p>
            <a:pPr algn="ctr"/>
            <a:r>
              <a:rPr lang="en-US" sz="1400">
                <a:solidFill>
                  <a:schemeClr val="bg1"/>
                </a:solidFill>
                <a:latin typeface="Myriad Pro" panose="020B0503030403020204" pitchFamily="34" charset="0"/>
                <a:ea typeface="Roboto Light" panose="02000000000000000000" pitchFamily="2" charset="0"/>
                <a:cs typeface="ＭＳ Ｐゴシック" charset="0"/>
              </a:rPr>
              <a:t>#</a:t>
            </a:r>
            <a:r>
              <a:rPr lang="en-US" sz="1400" dirty="0">
                <a:solidFill>
                  <a:schemeClr val="bg1"/>
                </a:solidFill>
                <a:latin typeface="Myriad Pro" panose="020B0503030403020204" pitchFamily="34" charset="0"/>
                <a:ea typeface="Roboto Light" panose="02000000000000000000" pitchFamily="2" charset="0"/>
                <a:cs typeface="ＭＳ Ｐゴシック" charset="0"/>
              </a:rPr>
              <a:t>7 – 503 Hurricane Drive</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Calgary, Alberta, </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T3Z-3S8</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Canada</a:t>
            </a: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detectca@detect-inc.com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1" name="TextBox 10">
            <a:extLst>
              <a:ext uri="{FF2B5EF4-FFF2-40B4-BE49-F238E27FC236}">
                <a16:creationId xmlns:a16="http://schemas.microsoft.com/office/drawing/2014/main" id="{3DC93B4D-DB32-47F3-B06E-A8AF25BB3F17}"/>
              </a:ext>
            </a:extLst>
          </p:cNvPr>
          <p:cNvSpPr txBox="1"/>
          <p:nvPr/>
        </p:nvSpPr>
        <p:spPr>
          <a:xfrm>
            <a:off x="5760441" y="3880299"/>
            <a:ext cx="311651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Europe</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DeTect Global, Ltd</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Afron House</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Worthing Road, Horsham,</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Sussex, RH 12 1TL</a:t>
            </a:r>
          </a:p>
          <a:p>
            <a:pPr algn="ctr"/>
            <a:r>
              <a:rPr lang="en-GB" sz="1400" dirty="0">
                <a:solidFill>
                  <a:schemeClr val="bg1"/>
                </a:solidFill>
                <a:latin typeface="Myriad Pro" panose="020B0503030403020204" pitchFamily="34" charset="0"/>
                <a:ea typeface="Roboto Light" panose="02000000000000000000" pitchFamily="2" charset="0"/>
                <a:cs typeface="ＭＳ Ｐゴシック" charset="0"/>
              </a:rPr>
              <a:t>England</a:t>
            </a:r>
            <a:endParaRPr lang="en-US" sz="1400" dirty="0">
              <a:solidFill>
                <a:schemeClr val="bg1"/>
              </a:solidFill>
              <a:latin typeface="Myriad Pro" panose="020B0503030403020204" pitchFamily="34" charset="0"/>
              <a:ea typeface="Roboto Light" panose="02000000000000000000" pitchFamily="2" charset="0"/>
              <a:cs typeface="ＭＳ Ｐゴシック" charset="0"/>
            </a:endParaRP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detecteu@detect-inc.com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2" name="TextBox 11">
            <a:extLst>
              <a:ext uri="{FF2B5EF4-FFF2-40B4-BE49-F238E27FC236}">
                <a16:creationId xmlns:a16="http://schemas.microsoft.com/office/drawing/2014/main" id="{5C7349D1-7C41-494B-9B00-B28B30AFA227}"/>
              </a:ext>
            </a:extLst>
          </p:cNvPr>
          <p:cNvSpPr txBox="1"/>
          <p:nvPr/>
        </p:nvSpPr>
        <p:spPr>
          <a:xfrm>
            <a:off x="8471486" y="3881697"/>
            <a:ext cx="3116512" cy="2031325"/>
          </a:xfrm>
          <a:prstGeom prst="rect">
            <a:avLst/>
          </a:prstGeom>
          <a:noFill/>
        </p:spPr>
        <p:txBody>
          <a:bodyPr wrap="square" rtlCol="0">
            <a:spAutoFit/>
          </a:bodyPr>
          <a:lstStyle/>
          <a:p>
            <a:pPr algn="ctr"/>
            <a:r>
              <a:rPr lang="en-GB" dirty="0">
                <a:solidFill>
                  <a:schemeClr val="bg1">
                    <a:lumMod val="75000"/>
                  </a:schemeClr>
                </a:solidFill>
                <a:latin typeface="Myriad Pro" panose="020B0503030403020204" pitchFamily="34" charset="0"/>
              </a:rPr>
              <a:t>China</a:t>
            </a:r>
          </a:p>
          <a:p>
            <a:pPr algn="ctr"/>
            <a:r>
              <a:rPr lang="en-GB" sz="1400" dirty="0">
                <a:solidFill>
                  <a:schemeClr val="bg1"/>
                </a:solidFill>
                <a:latin typeface="Myriad Pro" panose="020B0503030403020204" pitchFamily="34" charset="0"/>
                <a:ea typeface="Roboto Light" panose="02000000000000000000" pitchFamily="2" charset="0"/>
              </a:rPr>
              <a:t>DeTect China</a:t>
            </a:r>
            <a:endParaRPr lang="en-US" sz="1400" dirty="0">
              <a:solidFill>
                <a:schemeClr val="bg1"/>
              </a:solidFill>
              <a:latin typeface="Myriad Pro" panose="020B0503030403020204" pitchFamily="34" charset="0"/>
              <a:ea typeface="Roboto Light" panose="02000000000000000000" pitchFamily="2" charset="0"/>
              <a:cs typeface="ＭＳ Ｐゴシック" charset="0"/>
            </a:endParaRPr>
          </a:p>
          <a:p>
            <a:pPr algn="ctr"/>
            <a:r>
              <a:rPr lang="en-US" sz="1400" dirty="0">
                <a:solidFill>
                  <a:schemeClr val="bg1"/>
                </a:solidFill>
                <a:latin typeface="Myriad Pro" panose="020B0503030403020204" pitchFamily="34" charset="0"/>
                <a:ea typeface="Roboto Light" panose="02000000000000000000" pitchFamily="2" charset="0"/>
                <a:cs typeface="ＭＳ Ｐゴシック" charset="0"/>
              </a:rPr>
              <a:t>818 West 3 Building, 18 Jian Guo New Ave, Dong Cheng District,</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Beijing, 100005</a:t>
            </a:r>
          </a:p>
          <a:p>
            <a:pPr algn="ctr" eaLnBrk="1" hangingPunct="1">
              <a:spcBef>
                <a:spcPts val="0"/>
              </a:spcBef>
              <a:buNone/>
            </a:pPr>
            <a:r>
              <a:rPr lang="en-US" sz="1400" dirty="0">
                <a:solidFill>
                  <a:schemeClr val="bg1"/>
                </a:solidFill>
                <a:latin typeface="Myriad Pro" panose="020B0503030403020204" pitchFamily="34" charset="0"/>
                <a:ea typeface="Roboto Light" panose="02000000000000000000" pitchFamily="2" charset="0"/>
                <a:cs typeface="ＭＳ Ｐゴシック" charset="0"/>
              </a:rPr>
              <a:t>China</a:t>
            </a:r>
          </a:p>
          <a:p>
            <a:pPr algn="ctr" eaLnBrk="1" hangingPunct="1">
              <a:spcBef>
                <a:spcPts val="0"/>
              </a:spcBef>
              <a:buNone/>
            </a:pPr>
            <a:r>
              <a:rPr lang="en-US" sz="1400" dirty="0">
                <a:solidFill>
                  <a:schemeClr val="bg1">
                    <a:lumMod val="65000"/>
                  </a:schemeClr>
                </a:solidFill>
                <a:latin typeface="Myriad Pro" panose="020B0503030403020204" pitchFamily="34" charset="0"/>
                <a:ea typeface="Roboto Light" panose="02000000000000000000" pitchFamily="2" charset="0"/>
                <a:cs typeface="ＭＳ Ｐゴシック" charset="0"/>
              </a:rPr>
              <a:t>detectcn@detect-inc.com</a:t>
            </a:r>
          </a:p>
          <a:p>
            <a:pPr algn="ctr"/>
            <a:endParaRPr lang="en-GB" sz="1200" dirty="0">
              <a:solidFill>
                <a:schemeClr val="bg1"/>
              </a:solidFill>
              <a:latin typeface="Arial Nova" panose="020B0504020202020204" pitchFamily="34" charset="0"/>
            </a:endParaRPr>
          </a:p>
          <a:p>
            <a:pPr algn="ctr"/>
            <a:endParaRPr lang="en-GB" sz="1200" dirty="0">
              <a:solidFill>
                <a:schemeClr val="bg1"/>
              </a:solidFill>
              <a:latin typeface="Arial Nova" panose="020B0504020202020204" pitchFamily="34" charset="0"/>
            </a:endParaRPr>
          </a:p>
        </p:txBody>
      </p:sp>
      <p:sp>
        <p:nvSpPr>
          <p:cNvPr id="13" name="TextBox 12">
            <a:extLst>
              <a:ext uri="{FF2B5EF4-FFF2-40B4-BE49-F238E27FC236}">
                <a16:creationId xmlns:a16="http://schemas.microsoft.com/office/drawing/2014/main" id="{6F3A6EF9-F9A7-409E-A488-2C09A0BC4A64}"/>
              </a:ext>
            </a:extLst>
          </p:cNvPr>
          <p:cNvSpPr txBox="1"/>
          <p:nvPr/>
        </p:nvSpPr>
        <p:spPr>
          <a:xfrm>
            <a:off x="1397" y="5974359"/>
            <a:ext cx="12191999" cy="738664"/>
          </a:xfrm>
          <a:prstGeom prst="rect">
            <a:avLst/>
          </a:prstGeom>
          <a:noFill/>
        </p:spPr>
        <p:txBody>
          <a:bodyPr wrap="square" rtlCol="0">
            <a:spAutoFit/>
          </a:bodyPr>
          <a:lstStyle/>
          <a:p>
            <a:pPr algn="ctr"/>
            <a:r>
              <a:rPr lang="en-GB" sz="1400" dirty="0">
                <a:solidFill>
                  <a:schemeClr val="bg1"/>
                </a:solidFill>
                <a:latin typeface="Myriad Pro" panose="020B0503030403020204" pitchFamily="34" charset="0"/>
              </a:rPr>
              <a:t>Florida : California : Hawaii : Calgary : London : </a:t>
            </a:r>
            <a:r>
              <a:rPr lang="en-GB" sz="1400" dirty="0" err="1">
                <a:solidFill>
                  <a:schemeClr val="bg1"/>
                </a:solidFill>
                <a:latin typeface="Myriad Pro" panose="020B0503030403020204" pitchFamily="34" charset="0"/>
              </a:rPr>
              <a:t>Bejing</a:t>
            </a:r>
            <a:endParaRPr lang="en-GB" sz="1400" dirty="0">
              <a:solidFill>
                <a:schemeClr val="bg1"/>
              </a:solidFill>
              <a:latin typeface="Myriad Pro" panose="020B0503030403020204" pitchFamily="34" charset="0"/>
            </a:endParaRPr>
          </a:p>
          <a:p>
            <a:pPr algn="ctr"/>
            <a:r>
              <a:rPr lang="en-GB" sz="1400" b="1" dirty="0">
                <a:solidFill>
                  <a:schemeClr val="bg1">
                    <a:lumMod val="65000"/>
                  </a:schemeClr>
                </a:solidFill>
                <a:latin typeface="Myriad Pro" panose="020B0503030403020204" pitchFamily="34" charset="0"/>
                <a:hlinkClick r:id="rId3">
                  <a:extLst>
                    <a:ext uri="{A12FA001-AC4F-418D-AE19-62706E023703}">
                      <ahyp:hlinkClr xmlns:ahyp="http://schemas.microsoft.com/office/drawing/2018/hyperlinkcolor" val="tx"/>
                    </a:ext>
                  </a:extLst>
                </a:hlinkClick>
              </a:rPr>
              <a:t>www.detect-inc.com</a:t>
            </a:r>
            <a:r>
              <a:rPr lang="en-GB" sz="1400" b="1" dirty="0">
                <a:solidFill>
                  <a:schemeClr val="bg1">
                    <a:lumMod val="65000"/>
                  </a:schemeClr>
                </a:solidFill>
                <a:latin typeface="Myriad Pro" panose="020B0503030403020204" pitchFamily="34" charset="0"/>
              </a:rPr>
              <a:t>     </a:t>
            </a:r>
            <a:r>
              <a:rPr lang="en-GB" sz="1400" b="1" dirty="0">
                <a:solidFill>
                  <a:schemeClr val="bg1">
                    <a:lumMod val="65000"/>
                  </a:schemeClr>
                </a:solidFill>
                <a:latin typeface="Myriad Pro" panose="020B0503030403020204" pitchFamily="34" charset="0"/>
                <a:hlinkClick r:id="rId4">
                  <a:extLst>
                    <a:ext uri="{A12FA001-AC4F-418D-AE19-62706E023703}">
                      <ahyp:hlinkClr xmlns:ahyp="http://schemas.microsoft.com/office/drawing/2018/hyperlinkcolor" val="tx"/>
                    </a:ext>
                  </a:extLst>
                </a:hlinkClick>
              </a:rPr>
              <a:t>www.dronewatcher.com</a:t>
            </a:r>
            <a:r>
              <a:rPr lang="en-GB" sz="1400" b="1" dirty="0">
                <a:solidFill>
                  <a:schemeClr val="bg1">
                    <a:lumMod val="65000"/>
                  </a:schemeClr>
                </a:solidFill>
                <a:latin typeface="Myriad Pro" panose="020B0503030403020204" pitchFamily="34" charset="0"/>
              </a:rPr>
              <a:t> </a:t>
            </a:r>
          </a:p>
          <a:p>
            <a:pPr algn="ctr"/>
            <a:r>
              <a:rPr lang="en-GB" sz="1400" dirty="0">
                <a:solidFill>
                  <a:schemeClr val="bg1"/>
                </a:solidFill>
                <a:latin typeface="Myriad Pro" panose="020B0503030403020204" pitchFamily="34" charset="0"/>
              </a:rPr>
              <a:t>Copyright 2021, DeTect, Inc, All Rights Reserved</a:t>
            </a:r>
          </a:p>
        </p:txBody>
      </p:sp>
    </p:spTree>
    <p:extLst>
      <p:ext uri="{BB962C8B-B14F-4D97-AF65-F5344CB8AC3E}">
        <p14:creationId xmlns:p14="http://schemas.microsoft.com/office/powerpoint/2010/main" val="149419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3600" dirty="0">
                <a:solidFill>
                  <a:srgbClr val="00308F"/>
                </a:solidFill>
                <a:latin typeface="Myriad Pro" panose="020B0503030403020204" pitchFamily="34" charset="0"/>
                <a:ea typeface="Roboto Light" panose="02000000000000000000" pitchFamily="2" charset="0"/>
              </a:rPr>
              <a:t>Outputs</a:t>
            </a:r>
          </a:p>
          <a:p>
            <a:pPr marL="1028700" lvl="1" indent="-571500">
              <a:spcBef>
                <a:spcPts val="0"/>
              </a:spcBef>
              <a:buClr>
                <a:srgbClr val="00308F"/>
              </a:buClr>
              <a:buFont typeface="Wingdings" panose="05000000000000000000" pitchFamily="2" charset="2"/>
              <a:buChar char="Ø"/>
            </a:pPr>
            <a:r>
              <a:rPr lang="en-GB" sz="3000" dirty="0">
                <a:latin typeface="Myriad Pro" panose="020B0503030403020204" pitchFamily="34" charset="0"/>
                <a:ea typeface="Roboto Light" panose="02000000000000000000" pitchFamily="2" charset="0"/>
              </a:rPr>
              <a:t>Current Conditions (current hour query)</a:t>
            </a:r>
          </a:p>
          <a:p>
            <a:pPr marL="1028700" lvl="1" indent="-571500">
              <a:spcBef>
                <a:spcPts val="0"/>
              </a:spcBef>
              <a:buClr>
                <a:srgbClr val="00308F"/>
              </a:buClr>
              <a:buFont typeface="Wingdings" panose="05000000000000000000" pitchFamily="2" charset="2"/>
              <a:buChar char="Ø"/>
            </a:pPr>
            <a:r>
              <a:rPr lang="en-GB" sz="3000" dirty="0">
                <a:latin typeface="Myriad Pro" panose="020B0503030403020204" pitchFamily="34" charset="0"/>
                <a:ea typeface="Roboto Light" panose="02000000000000000000" pitchFamily="2" charset="0"/>
              </a:rPr>
              <a:t>Forecast Conditions (&gt;1 and ≤ 24 hrs query)</a:t>
            </a:r>
          </a:p>
          <a:p>
            <a:pPr marL="1028700" lvl="1" indent="-571500">
              <a:spcBef>
                <a:spcPts val="0"/>
              </a:spcBef>
              <a:buClr>
                <a:srgbClr val="00308F"/>
              </a:buClr>
              <a:buFont typeface="Wingdings" panose="05000000000000000000" pitchFamily="2" charset="2"/>
              <a:buChar char="Ø"/>
            </a:pPr>
            <a:r>
              <a:rPr lang="en-GB" sz="3000" dirty="0">
                <a:latin typeface="Myriad Pro" panose="020B0503030403020204" pitchFamily="34" charset="0"/>
                <a:ea typeface="Roboto Light" panose="02000000000000000000" pitchFamily="2" charset="0"/>
              </a:rPr>
              <a:t>Historical Conditions (&gt; 24 hr query)</a:t>
            </a:r>
          </a:p>
          <a:p>
            <a:pPr marL="1028700" lvl="1" indent="-571500">
              <a:spcBef>
                <a:spcPts val="0"/>
              </a:spcBef>
              <a:buClr>
                <a:srgbClr val="00308F"/>
              </a:buClr>
              <a:buFont typeface="Wingdings" panose="05000000000000000000" pitchFamily="2" charset="2"/>
              <a:buChar char="Ø"/>
            </a:pPr>
            <a:r>
              <a:rPr lang="en-GB" sz="3000" dirty="0">
                <a:latin typeface="Myriad Pro" panose="020B0503030403020204" pitchFamily="34" charset="0"/>
                <a:ea typeface="Roboto Light" panose="02000000000000000000" pitchFamily="2" charset="0"/>
              </a:rPr>
              <a:t>Risk Summary</a:t>
            </a:r>
          </a:p>
          <a:p>
            <a:pPr marL="571500" indent="-571500">
              <a:spcBef>
                <a:spcPts val="0"/>
              </a:spcBef>
              <a:buClr>
                <a:srgbClr val="00308F"/>
              </a:buClr>
              <a:buFont typeface="Wingdings" panose="05000000000000000000" pitchFamily="2" charset="2"/>
              <a:buChar char="§"/>
            </a:pPr>
            <a:r>
              <a:rPr lang="en-GB" sz="3600" dirty="0">
                <a:solidFill>
                  <a:srgbClr val="00308F"/>
                </a:solidFill>
                <a:latin typeface="Myriad Pro" panose="020B0503030403020204" pitchFamily="34" charset="0"/>
                <a:ea typeface="Roboto Light" panose="02000000000000000000" pitchFamily="2" charset="0"/>
              </a:rPr>
              <a:t>Common Misunderstandings</a:t>
            </a:r>
          </a:p>
          <a:p>
            <a:pPr marL="571500" indent="-571500">
              <a:spcBef>
                <a:spcPts val="0"/>
              </a:spcBef>
              <a:buClr>
                <a:srgbClr val="00308F"/>
              </a:buClr>
              <a:buFont typeface="Wingdings" panose="05000000000000000000" pitchFamily="2" charset="2"/>
              <a:buChar char="§"/>
            </a:pPr>
            <a:r>
              <a:rPr lang="en-GB" sz="3600" dirty="0">
                <a:solidFill>
                  <a:srgbClr val="00308F"/>
                </a:solidFill>
                <a:latin typeface="Myriad Pro" panose="020B0503030403020204" pitchFamily="34" charset="0"/>
                <a:ea typeface="Roboto Light" panose="02000000000000000000" pitchFamily="2" charset="0"/>
              </a:rPr>
              <a:t>Best Practices </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2</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OVERVIEW</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EF87225A-47A1-E70D-77EA-B4393142DD52}"/>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8403CAA1-DD5F-57C3-1943-1A6DF77CFE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5" name="Picture 4" descr="Text&#10;&#10;Description automatically generated with low confidence">
            <a:extLst>
              <a:ext uri="{FF2B5EF4-FFF2-40B4-BE49-F238E27FC236}">
                <a16:creationId xmlns:a16="http://schemas.microsoft.com/office/drawing/2014/main" id="{4731797F-71DC-680A-DC8C-4B7B7CDF2B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Tree>
    <p:extLst>
      <p:ext uri="{BB962C8B-B14F-4D97-AF65-F5344CB8AC3E}">
        <p14:creationId xmlns:p14="http://schemas.microsoft.com/office/powerpoint/2010/main" val="226819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3</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AHAS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Predicts bird movements within low level flight arena for the contiguous 48 states and Alaska </a:t>
            </a:r>
          </a:p>
          <a:p>
            <a:pPr marL="571500"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Found at </a:t>
            </a:r>
            <a:r>
              <a:rPr lang="en-GB" sz="2800" dirty="0">
                <a:latin typeface="Myriad Pro" panose="020B0503030403020204" pitchFamily="34" charset="0"/>
                <a:ea typeface="Roboto Light" panose="02000000000000000000" pitchFamily="2" charset="0"/>
                <a:hlinkClick r:id="rId6"/>
              </a:rPr>
              <a:t>https://www.usahas.com </a:t>
            </a:r>
            <a:endParaRPr lang="en-GB" sz="28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a:p>
            <a:pPr marL="571500" indent="-571500">
              <a:spcBef>
                <a:spcPts val="0"/>
              </a:spcBef>
              <a:buClr>
                <a:srgbClr val="00308F"/>
              </a:buClr>
              <a:buFont typeface="Wingdings" panose="05000000000000000000" pitchFamily="2" charset="2"/>
              <a:buChar char="§"/>
            </a:pPr>
            <a:r>
              <a:rPr lang="en-GB" sz="2800" dirty="0">
                <a:latin typeface="Myriad Pro"/>
                <a:ea typeface="Roboto Light"/>
              </a:rPr>
              <a:t>Uses Level 2 NEXRAD data, National Weather Service (NWS) Forecasts, Soaring Bird Forecast Models, and the Bird Avoidance Model (BAM) to predict bird movements</a:t>
            </a:r>
          </a:p>
          <a:p>
            <a:pPr>
              <a:spcBef>
                <a:spcPts val="0"/>
              </a:spcBef>
              <a:buClr>
                <a:srgbClr val="00308F"/>
              </a:buClr>
            </a:pPr>
            <a:r>
              <a:rPr lang="en-GB" sz="2800" dirty="0">
                <a:latin typeface="Myriad Pro" panose="020B0503030403020204" pitchFamily="34" charset="0"/>
                <a:ea typeface="Roboto Light" panose="02000000000000000000" pitchFamily="2" charset="0"/>
              </a:rPr>
              <a:t>  </a:t>
            </a:r>
          </a:p>
          <a:p>
            <a:pPr marL="571500" indent="-571500">
              <a:spcBef>
                <a:spcPts val="0"/>
              </a:spcBef>
              <a:buClr>
                <a:srgbClr val="00308F"/>
              </a:buClr>
              <a:buFont typeface="Wingdings" panose="05000000000000000000" pitchFamily="2" charset="2"/>
              <a:buChar char="§"/>
            </a:pPr>
            <a:r>
              <a:rPr lang="en-GB" sz="2800" dirty="0">
                <a:latin typeface="Myriad Pro" panose="020B0503030403020204" pitchFamily="34" charset="0"/>
                <a:ea typeface="Roboto Light" panose="02000000000000000000" pitchFamily="2" charset="0"/>
              </a:rPr>
              <a:t>Provides CONUS and Alaska bird strike risk for:</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IR, VR, and SR routes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Ranges and MOA’s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Some Military and Civilian Airfields</a:t>
            </a:r>
          </a:p>
          <a:p>
            <a:pPr marL="1028700" lvl="1" indent="-571500">
              <a:spcBef>
                <a:spcPts val="0"/>
              </a:spcBef>
              <a:buClr>
                <a:srgbClr val="00308F"/>
              </a:buClr>
              <a:buFont typeface="Wingdings" panose="05000000000000000000" pitchFamily="2" charset="2"/>
              <a:buChar char="Ø"/>
            </a:pPr>
            <a:r>
              <a:rPr lang="en-GB" sz="2400" dirty="0">
                <a:latin typeface="Myriad Pro" panose="020B0503030403020204" pitchFamily="34" charset="0"/>
                <a:ea typeface="Roboto Light" panose="02000000000000000000" pitchFamily="2" charset="0"/>
              </a:rPr>
              <a:t>Alert Areas</a:t>
            </a:r>
          </a:p>
        </p:txBody>
      </p:sp>
    </p:spTree>
    <p:extLst>
      <p:ext uri="{BB962C8B-B14F-4D97-AF65-F5344CB8AC3E}">
        <p14:creationId xmlns:p14="http://schemas.microsoft.com/office/powerpoint/2010/main" val="43415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1271963" y="1624463"/>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0"/>
              </a:spcBef>
              <a:buClr>
                <a:srgbClr val="260859"/>
              </a:buClr>
            </a:pPr>
            <a:endParaRPr lang="en-GB" sz="24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4</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OUTPUTS</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350C1370-BFFD-3C50-7E54-3F4DFBCE8160}"/>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C2BC3F27-5E40-2599-E1FE-555E188876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D44EEC02-98DD-09B4-3136-1C992016C8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16" name="Content Placeholder 2">
            <a:extLst>
              <a:ext uri="{FF2B5EF4-FFF2-40B4-BE49-F238E27FC236}">
                <a16:creationId xmlns:a16="http://schemas.microsoft.com/office/drawing/2014/main" id="{3CD1A9B0-5114-D7B1-1477-4EE12299945D}"/>
              </a:ext>
            </a:extLst>
          </p:cNvPr>
          <p:cNvSpPr txBox="1">
            <a:spLocks/>
          </p:cNvSpPr>
          <p:nvPr/>
        </p:nvSpPr>
        <p:spPr>
          <a:xfrm>
            <a:off x="1424363" y="1374191"/>
            <a:ext cx="10137064"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571500" indent="-571500">
              <a:spcBef>
                <a:spcPts val="0"/>
              </a:spcBef>
              <a:buClr>
                <a:srgbClr val="00308F"/>
              </a:buClr>
              <a:buFont typeface="Wingdings" panose="05000000000000000000" pitchFamily="2" charset="2"/>
              <a:buChar char="§"/>
            </a:pPr>
            <a:r>
              <a:rPr lang="en-GB" sz="2800" dirty="0">
                <a:solidFill>
                  <a:srgbClr val="00308F"/>
                </a:solidFill>
                <a:latin typeface="Myriad Pro" panose="020B0503030403020204" pitchFamily="34" charset="0"/>
                <a:ea typeface="Roboto Light" panose="02000000000000000000" pitchFamily="2" charset="0"/>
              </a:rPr>
              <a:t>If you request information for:</a:t>
            </a:r>
          </a:p>
          <a:p>
            <a:pPr>
              <a:spcBef>
                <a:spcPts val="0"/>
              </a:spcBef>
              <a:buClr>
                <a:srgbClr val="00308F"/>
              </a:buClr>
            </a:pPr>
            <a:r>
              <a:rPr lang="en-GB" sz="2800" dirty="0">
                <a:latin typeface="Myriad Pro" panose="020B0503030403020204" pitchFamily="34" charset="0"/>
                <a:ea typeface="Roboto Light" panose="02000000000000000000" pitchFamily="2" charset="0"/>
              </a:rPr>
              <a:t> </a:t>
            </a:r>
          </a:p>
          <a:p>
            <a:pPr marL="1028700" lvl="1" indent="-571500">
              <a:spcBef>
                <a:spcPts val="0"/>
              </a:spcBef>
              <a:buClr>
                <a:srgbClr val="00308F"/>
              </a:buClr>
              <a:buFont typeface="Wingdings" panose="05000000000000000000" pitchFamily="2" charset="2"/>
              <a:buChar char="§"/>
            </a:pPr>
            <a:r>
              <a:rPr lang="en-GB" sz="2400" b="1" dirty="0">
                <a:solidFill>
                  <a:srgbClr val="00308F"/>
                </a:solidFill>
                <a:latin typeface="Myriad Pro" panose="020B0503030403020204" pitchFamily="34" charset="0"/>
                <a:ea typeface="Roboto Light" panose="02000000000000000000" pitchFamily="2" charset="0"/>
              </a:rPr>
              <a:t>Current Hour:  </a:t>
            </a:r>
            <a:r>
              <a:rPr lang="en-GB" sz="2400" dirty="0">
                <a:latin typeface="Myriad Pro" panose="020B0503030403020204" pitchFamily="34" charset="0"/>
                <a:ea typeface="Roboto Light" panose="02000000000000000000" pitchFamily="2" charset="0"/>
              </a:rPr>
              <a:t>risk is based on observations made by the NEXRAD weather radar system, data from the Soaring Model or from the US BAM</a:t>
            </a:r>
          </a:p>
          <a:p>
            <a:pPr marL="571500"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b="1" dirty="0">
                <a:solidFill>
                  <a:srgbClr val="00308F"/>
                </a:solidFill>
                <a:latin typeface="Myriad Pro" panose="020B0503030403020204" pitchFamily="34" charset="0"/>
                <a:ea typeface="Roboto Light" panose="02000000000000000000" pitchFamily="2" charset="0"/>
              </a:rPr>
              <a:t>Less Than 24 hrs (&gt;1 and ≤ 24 hrs query):  </a:t>
            </a:r>
            <a:r>
              <a:rPr lang="en-GB" sz="2400" dirty="0">
                <a:latin typeface="Myriad Pro" panose="020B0503030403020204" pitchFamily="34" charset="0"/>
                <a:ea typeface="Roboto Light" panose="02000000000000000000" pitchFamily="2" charset="0"/>
              </a:rPr>
              <a:t>risk is based on the Soaring Model or the US BAM.  These models forecast </a:t>
            </a:r>
            <a:r>
              <a:rPr lang="en-GB" sz="2400" u="sng" dirty="0">
                <a:latin typeface="Myriad Pro" panose="020B0503030403020204" pitchFamily="34" charset="0"/>
                <a:ea typeface="Roboto Light" panose="02000000000000000000" pitchFamily="2" charset="0"/>
              </a:rPr>
              <a:t>conditions favorable</a:t>
            </a:r>
            <a:r>
              <a:rPr lang="en-GB" sz="2400" dirty="0">
                <a:latin typeface="Myriad Pro" panose="020B0503030403020204" pitchFamily="34" charset="0"/>
                <a:ea typeface="Roboto Light" panose="02000000000000000000" pitchFamily="2" charset="0"/>
              </a:rPr>
              <a:t> for hazardous bird activity to be present</a:t>
            </a:r>
          </a:p>
          <a:p>
            <a:pPr marL="571500" indent="-571500">
              <a:spcBef>
                <a:spcPts val="0"/>
              </a:spcBef>
              <a:buClr>
                <a:srgbClr val="00308F"/>
              </a:buClr>
              <a:buFont typeface="Wingdings" panose="05000000000000000000" pitchFamily="2" charset="2"/>
              <a:buChar char="§"/>
            </a:pPr>
            <a:endParaRPr lang="en-GB" sz="2800" dirty="0">
              <a:latin typeface="Myriad Pro" panose="020B0503030403020204" pitchFamily="34" charset="0"/>
              <a:ea typeface="Roboto Light" panose="02000000000000000000" pitchFamily="2" charset="0"/>
            </a:endParaRPr>
          </a:p>
          <a:p>
            <a:pPr marL="1028700" lvl="1" indent="-571500">
              <a:spcBef>
                <a:spcPts val="0"/>
              </a:spcBef>
              <a:buClr>
                <a:srgbClr val="00308F"/>
              </a:buClr>
              <a:buFont typeface="Wingdings" panose="05000000000000000000" pitchFamily="2" charset="2"/>
              <a:buChar char="§"/>
            </a:pPr>
            <a:r>
              <a:rPr lang="en-GB" sz="2400" b="1" dirty="0">
                <a:solidFill>
                  <a:srgbClr val="00308F"/>
                </a:solidFill>
                <a:latin typeface="Myriad Pro" panose="020B0503030403020204" pitchFamily="34" charset="0"/>
                <a:ea typeface="Roboto Light" panose="02000000000000000000" pitchFamily="2" charset="0"/>
              </a:rPr>
              <a:t>More Than 24 hrs, or historical (&gt; 24 hour query or past conditions):  </a:t>
            </a:r>
            <a:r>
              <a:rPr lang="en-GB" sz="2400" dirty="0">
                <a:latin typeface="Myriad Pro" panose="020B0503030403020204" pitchFamily="34" charset="0"/>
                <a:ea typeface="Roboto Light" panose="02000000000000000000" pitchFamily="2" charset="0"/>
              </a:rPr>
              <a:t>risk information comes from the current version of the US BAM</a:t>
            </a:r>
          </a:p>
        </p:txBody>
      </p:sp>
    </p:spTree>
    <p:extLst>
      <p:ext uri="{BB962C8B-B14F-4D97-AF65-F5344CB8AC3E}">
        <p14:creationId xmlns:p14="http://schemas.microsoft.com/office/powerpoint/2010/main" val="288722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605651"/>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AHAS immediately directs you to the query page.  Check for news and other important information using the tabs at the top</a:t>
            </a:r>
          </a:p>
          <a:p>
            <a:pPr marL="342900" indent="-342900">
              <a:spcBef>
                <a:spcPts val="0"/>
              </a:spcBef>
              <a:buClr>
                <a:srgbClr val="00308F"/>
              </a:buClr>
              <a:buFont typeface="Wingdings" panose="05000000000000000000" pitchFamily="2" charset="2"/>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AHAS allows you to select  airfields based on the ICAO</a:t>
            </a:r>
          </a:p>
          <a:p>
            <a:pPr marL="342900" indent="-342900">
              <a:spcBef>
                <a:spcPts val="0"/>
              </a:spcBef>
              <a:buClr>
                <a:srgbClr val="00308F"/>
              </a:buClr>
              <a:buFont typeface="Wingdings" panose="05000000000000000000" pitchFamily="2" charset="2"/>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To request a new unit specific page, contact the USAF BASH Team</a:t>
            </a:r>
          </a:p>
          <a:p>
            <a:pPr marL="342900" indent="-342900">
              <a:spcBef>
                <a:spcPts val="0"/>
              </a:spcBef>
              <a:buClr>
                <a:srgbClr val="00308F"/>
              </a:buClr>
              <a:buFont typeface="Wingdings" panose="05000000000000000000" pitchFamily="2" charset="2"/>
              <a:buChar char="§"/>
            </a:pPr>
            <a:endParaRPr lang="en-GB" sz="2400" dirty="0">
              <a:latin typeface="Myriad Pro" panose="020B0503030403020204" pitchFamily="34" charset="0"/>
              <a:ea typeface="Roboto Light" panose="02000000000000000000" pitchFamily="2" charset="0"/>
            </a:endParaRPr>
          </a:p>
          <a:p>
            <a:pPr marL="342900" indent="-342900">
              <a:spcBef>
                <a:spcPts val="0"/>
              </a:spcBef>
              <a:buClr>
                <a:srgbClr val="00308F"/>
              </a:buClr>
              <a:buFont typeface="Wingdings" panose="05000000000000000000" pitchFamily="2" charset="2"/>
              <a:buChar char="§"/>
            </a:pPr>
            <a:r>
              <a:rPr lang="en-GB" sz="2400" dirty="0">
                <a:latin typeface="Myriad Pro" panose="020B0503030403020204" pitchFamily="34" charset="0"/>
                <a:ea typeface="Roboto Light" panose="02000000000000000000" pitchFamily="2" charset="0"/>
              </a:rPr>
              <a:t>You can also select output type</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5</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AHAS MAIN QUERY PAGE</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0" name="Google Shape;120;p6">
            <a:extLst>
              <a:ext uri="{FF2B5EF4-FFF2-40B4-BE49-F238E27FC236}">
                <a16:creationId xmlns:a16="http://schemas.microsoft.com/office/drawing/2014/main" id="{9AE301AB-7F8C-D5F5-A806-86A9557CC835}"/>
              </a:ext>
            </a:extLst>
          </p:cNvPr>
          <p:cNvPicPr preferRelativeResize="0"/>
          <p:nvPr/>
        </p:nvPicPr>
        <p:blipFill rotWithShape="1">
          <a:blip r:embed="rId6">
            <a:alphaModFix/>
          </a:blip>
          <a:srcRect/>
          <a:stretch/>
        </p:blipFill>
        <p:spPr>
          <a:xfrm>
            <a:off x="520118" y="2100047"/>
            <a:ext cx="5502414" cy="2929917"/>
          </a:xfrm>
          <a:prstGeom prst="rect">
            <a:avLst/>
          </a:prstGeom>
          <a:noFill/>
          <a:ln w="28575" cap="flat" cmpd="sng">
            <a:solidFill>
              <a:schemeClr val="bg1">
                <a:lumMod val="75000"/>
              </a:schemeClr>
            </a:solidFill>
            <a:prstDash val="solid"/>
            <a:miter lim="800000"/>
            <a:headEnd type="none" w="sm" len="sm"/>
            <a:tailEnd type="none" w="sm" len="sm"/>
          </a:ln>
        </p:spPr>
      </p:pic>
      <p:sp>
        <p:nvSpPr>
          <p:cNvPr id="2" name="TextBox 1">
            <a:extLst>
              <a:ext uri="{FF2B5EF4-FFF2-40B4-BE49-F238E27FC236}">
                <a16:creationId xmlns:a16="http://schemas.microsoft.com/office/drawing/2014/main" id="{1F4EF1C9-9291-D7DA-EE30-DBED608D65C0}"/>
              </a:ext>
            </a:extLst>
          </p:cNvPr>
          <p:cNvSpPr txBox="1"/>
          <p:nvPr/>
        </p:nvSpPr>
        <p:spPr>
          <a:xfrm>
            <a:off x="1484851" y="1345484"/>
            <a:ext cx="2390862" cy="369332"/>
          </a:xfrm>
          <a:prstGeom prst="rect">
            <a:avLst/>
          </a:prstGeom>
          <a:noFill/>
        </p:spPr>
        <p:txBody>
          <a:bodyPr wrap="square" rtlCol="0">
            <a:spAutoFit/>
          </a:bodyPr>
          <a:lstStyle/>
          <a:p>
            <a:r>
              <a:rPr lang="en-GB" sz="1800" dirty="0">
                <a:solidFill>
                  <a:srgbClr val="00308F"/>
                </a:solidFill>
                <a:latin typeface="Myriad Pro" panose="020B0503030403020204" pitchFamily="34" charset="0"/>
                <a:ea typeface="Roboto Light" panose="02000000000000000000" pitchFamily="2" charset="0"/>
              </a:rPr>
              <a:t>AHAS web page tabs</a:t>
            </a:r>
            <a:endParaRPr lang="en-GB" dirty="0">
              <a:solidFill>
                <a:srgbClr val="00308F"/>
              </a:solidFill>
            </a:endParaRPr>
          </a:p>
        </p:txBody>
      </p:sp>
      <p:sp>
        <p:nvSpPr>
          <p:cNvPr id="22" name="TextBox 21">
            <a:extLst>
              <a:ext uri="{FF2B5EF4-FFF2-40B4-BE49-F238E27FC236}">
                <a16:creationId xmlns:a16="http://schemas.microsoft.com/office/drawing/2014/main" id="{77D4C664-8C22-4AFC-E372-F3C5ACEEFE03}"/>
              </a:ext>
            </a:extLst>
          </p:cNvPr>
          <p:cNvSpPr txBox="1"/>
          <p:nvPr/>
        </p:nvSpPr>
        <p:spPr>
          <a:xfrm>
            <a:off x="784371" y="5339694"/>
            <a:ext cx="2390862" cy="646331"/>
          </a:xfrm>
          <a:prstGeom prst="rect">
            <a:avLst/>
          </a:prstGeom>
          <a:noFill/>
        </p:spPr>
        <p:txBody>
          <a:bodyPr wrap="square" rtlCol="0">
            <a:spAutoFit/>
          </a:bodyPr>
          <a:lstStyle/>
          <a:p>
            <a:r>
              <a:rPr lang="en-GB" sz="1800" dirty="0">
                <a:solidFill>
                  <a:srgbClr val="00308F"/>
                </a:solidFill>
                <a:latin typeface="Myriad Pro" panose="020B0503030403020204" pitchFamily="34" charset="0"/>
                <a:ea typeface="Roboto Light" panose="02000000000000000000" pitchFamily="2" charset="0"/>
              </a:rPr>
              <a:t>Output selection and chart option</a:t>
            </a:r>
            <a:endParaRPr lang="en-GB" dirty="0">
              <a:solidFill>
                <a:srgbClr val="00308F"/>
              </a:solidFill>
            </a:endParaRPr>
          </a:p>
        </p:txBody>
      </p:sp>
      <p:sp>
        <p:nvSpPr>
          <p:cNvPr id="23" name="TextBox 22">
            <a:extLst>
              <a:ext uri="{FF2B5EF4-FFF2-40B4-BE49-F238E27FC236}">
                <a16:creationId xmlns:a16="http://schemas.microsoft.com/office/drawing/2014/main" id="{27A43DB0-3336-2946-7049-DC253BC84CCF}"/>
              </a:ext>
            </a:extLst>
          </p:cNvPr>
          <p:cNvSpPr txBox="1"/>
          <p:nvPr/>
        </p:nvSpPr>
        <p:spPr>
          <a:xfrm>
            <a:off x="3547756" y="5203495"/>
            <a:ext cx="2390862" cy="369332"/>
          </a:xfrm>
          <a:prstGeom prst="rect">
            <a:avLst/>
          </a:prstGeom>
          <a:noFill/>
        </p:spPr>
        <p:txBody>
          <a:bodyPr wrap="square" rtlCol="0">
            <a:spAutoFit/>
          </a:bodyPr>
          <a:lstStyle/>
          <a:p>
            <a:r>
              <a:rPr lang="en-GB" sz="1800" dirty="0">
                <a:solidFill>
                  <a:srgbClr val="00308F"/>
                </a:solidFill>
                <a:latin typeface="Myriad Pro" panose="020B0503030403020204" pitchFamily="34" charset="0"/>
                <a:ea typeface="Roboto Light" panose="02000000000000000000" pitchFamily="2" charset="0"/>
              </a:rPr>
              <a:t>More tabs at bottom</a:t>
            </a:r>
            <a:endParaRPr lang="en-GB" dirty="0">
              <a:solidFill>
                <a:srgbClr val="00308F"/>
              </a:solidFill>
            </a:endParaRPr>
          </a:p>
        </p:txBody>
      </p:sp>
      <p:sp>
        <p:nvSpPr>
          <p:cNvPr id="24" name="Arrow: Right 23">
            <a:extLst>
              <a:ext uri="{FF2B5EF4-FFF2-40B4-BE49-F238E27FC236}">
                <a16:creationId xmlns:a16="http://schemas.microsoft.com/office/drawing/2014/main" id="{9F682F4D-9181-876F-3435-67C3FFD798DC}"/>
              </a:ext>
            </a:extLst>
          </p:cNvPr>
          <p:cNvSpPr/>
          <p:nvPr/>
        </p:nvSpPr>
        <p:spPr>
          <a:xfrm rot="5400000">
            <a:off x="2037862" y="2119792"/>
            <a:ext cx="1050854"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D612EA1B-88AC-D727-B10F-14BDFCDD56C2}"/>
              </a:ext>
            </a:extLst>
          </p:cNvPr>
          <p:cNvSpPr/>
          <p:nvPr/>
        </p:nvSpPr>
        <p:spPr>
          <a:xfrm rot="14450643">
            <a:off x="905482" y="4645684"/>
            <a:ext cx="1249366"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54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479816"/>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Search Criteria: VR 045 (</a:t>
            </a:r>
            <a:r>
              <a:rPr lang="en-GB" sz="2000" b="1" dirty="0">
                <a:solidFill>
                  <a:srgbClr val="FE0000"/>
                </a:solidFill>
                <a:latin typeface="Myriad Pro" panose="020B0503030403020204" pitchFamily="34" charset="0"/>
                <a:ea typeface="Roboto Light" panose="02000000000000000000" pitchFamily="2" charset="0"/>
              </a:rPr>
              <a:t>1, 2</a:t>
            </a:r>
            <a:r>
              <a:rPr lang="en-GB" sz="2000" dirty="0">
                <a:latin typeface="Myriad Pro" panose="020B0503030403020204" pitchFamily="34" charset="0"/>
                <a:ea typeface="Roboto Light" panose="02000000000000000000" pitchFamily="2" charset="0"/>
              </a:rPr>
              <a:t>), current hour in Zulu (</a:t>
            </a:r>
            <a:r>
              <a:rPr lang="en-GB" sz="2000" b="1" dirty="0">
                <a:solidFill>
                  <a:srgbClr val="FE0000"/>
                </a:solidFill>
                <a:latin typeface="Myriad Pro" panose="020B0503030403020204" pitchFamily="34" charset="0"/>
                <a:ea typeface="Roboto Light" panose="02000000000000000000" pitchFamily="2" charset="0"/>
              </a:rPr>
              <a:t>3</a:t>
            </a:r>
            <a:r>
              <a:rPr lang="en-GB" sz="2000" dirty="0">
                <a:latin typeface="Myriad Pro" panose="020B0503030403020204" pitchFamily="34" charset="0"/>
                <a:ea typeface="Roboto Light" panose="02000000000000000000" pitchFamily="2" charset="0"/>
              </a:rPr>
              <a:t>), output choice, AHAS RISK (</a:t>
            </a:r>
            <a:r>
              <a:rPr lang="en-GB" sz="2000" b="1" dirty="0">
                <a:solidFill>
                  <a:srgbClr val="FE0000"/>
                </a:solidFill>
                <a:latin typeface="Myriad Pro" panose="020B0503030403020204" pitchFamily="34" charset="0"/>
                <a:ea typeface="Roboto Light" panose="02000000000000000000" pitchFamily="2" charset="0"/>
              </a:rPr>
              <a:t>4</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AHAS indicates the driving model (</a:t>
            </a:r>
            <a:r>
              <a:rPr lang="en-GB" sz="2000" b="1" dirty="0">
                <a:solidFill>
                  <a:srgbClr val="FE0000"/>
                </a:solidFill>
                <a:latin typeface="Myriad Pro" panose="020B0503030403020204" pitchFamily="34" charset="0"/>
                <a:ea typeface="Roboto Light" panose="02000000000000000000" pitchFamily="2" charset="0"/>
              </a:rPr>
              <a:t>5</a:t>
            </a:r>
            <a:r>
              <a:rPr lang="en-GB" sz="2000" dirty="0">
                <a:latin typeface="Myriad Pro" panose="020B0503030403020204" pitchFamily="34" charset="0"/>
                <a:ea typeface="Roboto Light" panose="02000000000000000000" pitchFamily="2" charset="0"/>
              </a:rPr>
              <a:t>) for the overall risk (</a:t>
            </a:r>
            <a:r>
              <a:rPr lang="en-GB" sz="2000" b="1" dirty="0">
                <a:solidFill>
                  <a:srgbClr val="FE0000"/>
                </a:solidFill>
                <a:latin typeface="Myriad Pro" panose="020B0503030403020204" pitchFamily="34" charset="0"/>
                <a:ea typeface="Roboto Light" panose="02000000000000000000" pitchFamily="2" charset="0"/>
              </a:rPr>
              <a:t>6</a:t>
            </a:r>
            <a:r>
              <a:rPr lang="en-GB" sz="2000" dirty="0">
                <a:latin typeface="Myriad Pro" panose="020B0503030403020204" pitchFamily="34" charset="0"/>
                <a:ea typeface="Roboto Light" panose="02000000000000000000" pitchFamily="2" charset="0"/>
              </a:rPr>
              <a:t>), which is color coded based on risk</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results from NEXRAD will always be shown for the current hour(</a:t>
            </a:r>
            <a:r>
              <a:rPr lang="en-GB" sz="2000" b="1" dirty="0">
                <a:solidFill>
                  <a:srgbClr val="FE0000"/>
                </a:solidFill>
                <a:latin typeface="Myriad Pro" panose="020B0503030403020204" pitchFamily="34" charset="0"/>
                <a:ea typeface="Roboto Light" panose="02000000000000000000" pitchFamily="2" charset="0"/>
              </a:rPr>
              <a:t>7</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AHAS also shows the nearest five other routes(</a:t>
            </a:r>
            <a:r>
              <a:rPr lang="en-GB" sz="2000" b="1" dirty="0">
                <a:solidFill>
                  <a:srgbClr val="FE0000"/>
                </a:solidFill>
                <a:latin typeface="Myriad Pro" panose="020B0503030403020204" pitchFamily="34" charset="0"/>
                <a:ea typeface="Roboto Light" panose="02000000000000000000" pitchFamily="2" charset="0"/>
              </a:rPr>
              <a:t>8</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AHAS shows hazards found along the route, including dams, golf courses, and landfills(</a:t>
            </a:r>
            <a:r>
              <a:rPr lang="en-GB" sz="2000" b="1" dirty="0">
                <a:solidFill>
                  <a:srgbClr val="FE0000"/>
                </a:solidFill>
                <a:latin typeface="Myriad Pro" panose="020B0503030403020204" pitchFamily="34" charset="0"/>
                <a:ea typeface="Roboto Light" panose="02000000000000000000" pitchFamily="2" charset="0"/>
              </a:rPr>
              <a:t>9</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web page updates every 6 minutes when the data is updated in the database.</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TABLE OUTPUT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3">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pic>
        <p:nvPicPr>
          <p:cNvPr id="26" name="Google Shape;131;p7">
            <a:extLst>
              <a:ext uri="{FF2B5EF4-FFF2-40B4-BE49-F238E27FC236}">
                <a16:creationId xmlns:a16="http://schemas.microsoft.com/office/drawing/2014/main" id="{C88974FD-FE2D-2472-186A-8EAAA783C3E0}"/>
              </a:ext>
            </a:extLst>
          </p:cNvPr>
          <p:cNvPicPr preferRelativeResize="0"/>
          <p:nvPr/>
        </p:nvPicPr>
        <p:blipFill rotWithShape="1">
          <a:blip r:embed="rId6">
            <a:alphaModFix/>
          </a:blip>
          <a:srcRect/>
          <a:stretch/>
        </p:blipFill>
        <p:spPr>
          <a:xfrm>
            <a:off x="684705" y="1519664"/>
            <a:ext cx="5253913" cy="4396422"/>
          </a:xfrm>
          <a:prstGeom prst="rect">
            <a:avLst/>
          </a:prstGeom>
          <a:noFill/>
          <a:ln w="12700" cap="flat" cmpd="sng">
            <a:solidFill>
              <a:schemeClr val="bg1">
                <a:lumMod val="85000"/>
              </a:schemeClr>
            </a:solidFill>
            <a:prstDash val="solid"/>
            <a:miter lim="800000"/>
            <a:headEnd type="none" w="sm" len="sm"/>
            <a:tailEnd type="none" w="sm" len="sm"/>
          </a:ln>
        </p:spPr>
      </p:pic>
      <p:sp>
        <p:nvSpPr>
          <p:cNvPr id="27" name="Arrow: Right 26">
            <a:extLst>
              <a:ext uri="{FF2B5EF4-FFF2-40B4-BE49-F238E27FC236}">
                <a16:creationId xmlns:a16="http://schemas.microsoft.com/office/drawing/2014/main" id="{DD48219F-AF5E-9C5C-2FC4-518216F597A5}"/>
              </a:ext>
            </a:extLst>
          </p:cNvPr>
          <p:cNvSpPr/>
          <p:nvPr/>
        </p:nvSpPr>
        <p:spPr>
          <a:xfrm rot="5400000">
            <a:off x="756401" y="1487055"/>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C52890-95CD-1C36-4A1F-5081A8E7AB06}"/>
              </a:ext>
            </a:extLst>
          </p:cNvPr>
          <p:cNvSpPr txBox="1"/>
          <p:nvPr/>
        </p:nvSpPr>
        <p:spPr>
          <a:xfrm>
            <a:off x="750138" y="1113061"/>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28" name="TextBox 27">
            <a:extLst>
              <a:ext uri="{FF2B5EF4-FFF2-40B4-BE49-F238E27FC236}">
                <a16:creationId xmlns:a16="http://schemas.microsoft.com/office/drawing/2014/main" id="{1F6E0FC7-4E47-56B1-3202-3B1C96D0AB7F}"/>
              </a:ext>
            </a:extLst>
          </p:cNvPr>
          <p:cNvSpPr txBox="1"/>
          <p:nvPr/>
        </p:nvSpPr>
        <p:spPr>
          <a:xfrm>
            <a:off x="3939353" y="112145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
        <p:nvSpPr>
          <p:cNvPr id="29" name="TextBox 28">
            <a:extLst>
              <a:ext uri="{FF2B5EF4-FFF2-40B4-BE49-F238E27FC236}">
                <a16:creationId xmlns:a16="http://schemas.microsoft.com/office/drawing/2014/main" id="{C003E163-EF5A-9F3D-A2B5-25BBA23DE39B}"/>
              </a:ext>
            </a:extLst>
          </p:cNvPr>
          <p:cNvSpPr txBox="1"/>
          <p:nvPr/>
        </p:nvSpPr>
        <p:spPr>
          <a:xfrm>
            <a:off x="5152291" y="1118883"/>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3</a:t>
            </a:r>
            <a:endParaRPr lang="en-GB" b="1" dirty="0"/>
          </a:p>
        </p:txBody>
      </p:sp>
      <p:sp>
        <p:nvSpPr>
          <p:cNvPr id="30" name="TextBox 29">
            <a:extLst>
              <a:ext uri="{FF2B5EF4-FFF2-40B4-BE49-F238E27FC236}">
                <a16:creationId xmlns:a16="http://schemas.microsoft.com/office/drawing/2014/main" id="{CBD4D77D-A3CB-2DD3-A4A4-3F02D71EFA9D}"/>
              </a:ext>
            </a:extLst>
          </p:cNvPr>
          <p:cNvSpPr txBox="1"/>
          <p:nvPr/>
        </p:nvSpPr>
        <p:spPr>
          <a:xfrm>
            <a:off x="3571636" y="301876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4</a:t>
            </a:r>
            <a:endParaRPr lang="en-GB" b="1" dirty="0"/>
          </a:p>
        </p:txBody>
      </p:sp>
      <p:sp>
        <p:nvSpPr>
          <p:cNvPr id="31" name="TextBox 30">
            <a:extLst>
              <a:ext uri="{FF2B5EF4-FFF2-40B4-BE49-F238E27FC236}">
                <a16:creationId xmlns:a16="http://schemas.microsoft.com/office/drawing/2014/main" id="{28CB44D0-C703-2352-BDC4-65DFF9FC4F03}"/>
              </a:ext>
            </a:extLst>
          </p:cNvPr>
          <p:cNvSpPr txBox="1"/>
          <p:nvPr/>
        </p:nvSpPr>
        <p:spPr>
          <a:xfrm>
            <a:off x="3543504" y="603468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5</a:t>
            </a:r>
            <a:endParaRPr lang="en-GB" b="1" dirty="0"/>
          </a:p>
        </p:txBody>
      </p:sp>
      <p:sp>
        <p:nvSpPr>
          <p:cNvPr id="32" name="TextBox 31">
            <a:extLst>
              <a:ext uri="{FF2B5EF4-FFF2-40B4-BE49-F238E27FC236}">
                <a16:creationId xmlns:a16="http://schemas.microsoft.com/office/drawing/2014/main" id="{3564FEF0-9A93-389F-BA01-1D8AA9CD4547}"/>
              </a:ext>
            </a:extLst>
          </p:cNvPr>
          <p:cNvSpPr txBox="1"/>
          <p:nvPr/>
        </p:nvSpPr>
        <p:spPr>
          <a:xfrm>
            <a:off x="5369140" y="6023724"/>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6</a:t>
            </a:r>
            <a:endParaRPr lang="en-GB" b="1" dirty="0"/>
          </a:p>
        </p:txBody>
      </p:sp>
      <p:sp>
        <p:nvSpPr>
          <p:cNvPr id="33" name="TextBox 32">
            <a:extLst>
              <a:ext uri="{FF2B5EF4-FFF2-40B4-BE49-F238E27FC236}">
                <a16:creationId xmlns:a16="http://schemas.microsoft.com/office/drawing/2014/main" id="{D434A8C4-2CDB-E172-4694-A6D079BC060C}"/>
              </a:ext>
            </a:extLst>
          </p:cNvPr>
          <p:cNvSpPr txBox="1"/>
          <p:nvPr/>
        </p:nvSpPr>
        <p:spPr>
          <a:xfrm>
            <a:off x="2847615" y="6017902"/>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7</a:t>
            </a:r>
            <a:endParaRPr lang="en-GB" b="1" dirty="0"/>
          </a:p>
        </p:txBody>
      </p:sp>
      <p:sp>
        <p:nvSpPr>
          <p:cNvPr id="34" name="TextBox 33">
            <a:extLst>
              <a:ext uri="{FF2B5EF4-FFF2-40B4-BE49-F238E27FC236}">
                <a16:creationId xmlns:a16="http://schemas.microsoft.com/office/drawing/2014/main" id="{1FDF795B-AC7D-FEB0-C296-691D3BA48149}"/>
              </a:ext>
            </a:extLst>
          </p:cNvPr>
          <p:cNvSpPr txBox="1"/>
          <p:nvPr/>
        </p:nvSpPr>
        <p:spPr>
          <a:xfrm>
            <a:off x="1919418" y="6031287"/>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8</a:t>
            </a:r>
            <a:endParaRPr lang="en-GB" b="1" dirty="0"/>
          </a:p>
        </p:txBody>
      </p:sp>
      <p:sp>
        <p:nvSpPr>
          <p:cNvPr id="35" name="TextBox 34">
            <a:extLst>
              <a:ext uri="{FF2B5EF4-FFF2-40B4-BE49-F238E27FC236}">
                <a16:creationId xmlns:a16="http://schemas.microsoft.com/office/drawing/2014/main" id="{614A06F4-BA42-722F-542F-1F364597C8C7}"/>
              </a:ext>
            </a:extLst>
          </p:cNvPr>
          <p:cNvSpPr txBox="1"/>
          <p:nvPr/>
        </p:nvSpPr>
        <p:spPr>
          <a:xfrm>
            <a:off x="794778" y="6021006"/>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9</a:t>
            </a:r>
            <a:endParaRPr lang="en-GB" b="1" dirty="0"/>
          </a:p>
        </p:txBody>
      </p:sp>
      <p:sp>
        <p:nvSpPr>
          <p:cNvPr id="36" name="Arrow: Right 35">
            <a:extLst>
              <a:ext uri="{FF2B5EF4-FFF2-40B4-BE49-F238E27FC236}">
                <a16:creationId xmlns:a16="http://schemas.microsoft.com/office/drawing/2014/main" id="{F0B9D6CA-818A-7C58-B2D4-845ED187CED0}"/>
              </a:ext>
            </a:extLst>
          </p:cNvPr>
          <p:cNvSpPr/>
          <p:nvPr/>
        </p:nvSpPr>
        <p:spPr>
          <a:xfrm rot="5400000">
            <a:off x="3876088" y="1566750"/>
            <a:ext cx="457893"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24E20E40-28B0-D4A1-1E2A-B93CA8199B76}"/>
              </a:ext>
            </a:extLst>
          </p:cNvPr>
          <p:cNvSpPr/>
          <p:nvPr/>
        </p:nvSpPr>
        <p:spPr>
          <a:xfrm rot="5400000">
            <a:off x="5046365" y="1600405"/>
            <a:ext cx="524814"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035D9633-4A4E-325D-E7F5-141A6C1CC92E}"/>
              </a:ext>
            </a:extLst>
          </p:cNvPr>
          <p:cNvSpPr/>
          <p:nvPr/>
        </p:nvSpPr>
        <p:spPr>
          <a:xfrm rot="16200000">
            <a:off x="4966570" y="5377443"/>
            <a:ext cx="113181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A48BFAC5-9D63-89E0-7DB6-A00AABC6BCD3}"/>
              </a:ext>
            </a:extLst>
          </p:cNvPr>
          <p:cNvSpPr/>
          <p:nvPr/>
        </p:nvSpPr>
        <p:spPr>
          <a:xfrm rot="16200000">
            <a:off x="3124304" y="5394221"/>
            <a:ext cx="113181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id="{F3B03A3D-99D9-271D-FAB4-76CE79526254}"/>
              </a:ext>
            </a:extLst>
          </p:cNvPr>
          <p:cNvSpPr/>
          <p:nvPr/>
        </p:nvSpPr>
        <p:spPr>
          <a:xfrm rot="16200000">
            <a:off x="2434357" y="5382413"/>
            <a:ext cx="113181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0BC54363-5DA7-748E-2CD7-DE72FD3AE8C9}"/>
              </a:ext>
            </a:extLst>
          </p:cNvPr>
          <p:cNvSpPr/>
          <p:nvPr/>
        </p:nvSpPr>
        <p:spPr>
          <a:xfrm rot="16200000">
            <a:off x="1683953" y="5575392"/>
            <a:ext cx="769470"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3D1098CE-3EE4-C24A-CB61-999FD1C6864E}"/>
              </a:ext>
            </a:extLst>
          </p:cNvPr>
          <p:cNvSpPr/>
          <p:nvPr/>
        </p:nvSpPr>
        <p:spPr>
          <a:xfrm rot="16200000">
            <a:off x="781367" y="5794036"/>
            <a:ext cx="33218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E35F36CC-B480-1343-2433-20E931D945BF}"/>
              </a:ext>
            </a:extLst>
          </p:cNvPr>
          <p:cNvSpPr/>
          <p:nvPr/>
        </p:nvSpPr>
        <p:spPr>
          <a:xfrm rot="16200000">
            <a:off x="3569131" y="2782632"/>
            <a:ext cx="33218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366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oogle Shape;157;p8">
            <a:extLst>
              <a:ext uri="{FF2B5EF4-FFF2-40B4-BE49-F238E27FC236}">
                <a16:creationId xmlns:a16="http://schemas.microsoft.com/office/drawing/2014/main" id="{A29EB2D5-6D1A-0389-7F36-2B98D214158B}"/>
              </a:ext>
            </a:extLst>
          </p:cNvPr>
          <p:cNvPicPr preferRelativeResize="0"/>
          <p:nvPr/>
        </p:nvPicPr>
        <p:blipFill rotWithShape="1">
          <a:blip r:embed="rId2">
            <a:alphaModFix/>
          </a:blip>
          <a:srcRect/>
          <a:stretch/>
        </p:blipFill>
        <p:spPr>
          <a:xfrm>
            <a:off x="587859" y="1548894"/>
            <a:ext cx="5508141" cy="4413860"/>
          </a:xfrm>
          <a:prstGeom prst="rect">
            <a:avLst/>
          </a:prstGeom>
          <a:noFill/>
          <a:ln w="12700" cap="flat" cmpd="sng">
            <a:solidFill>
              <a:schemeClr val="bg1">
                <a:lumMod val="75000"/>
              </a:schemeClr>
            </a:solidFill>
            <a:prstDash val="solid"/>
            <a:miter lim="800000"/>
            <a:headEnd type="none" w="sm" len="sm"/>
            <a:tailEnd type="none" w="sm" len="sm"/>
          </a:ln>
        </p:spPr>
      </p:pic>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479816"/>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Check the show chart box to display the NEXRAD data chart (</a:t>
            </a:r>
            <a:r>
              <a:rPr lang="en-GB" sz="2000" b="1" dirty="0">
                <a:solidFill>
                  <a:srgbClr val="FE0000"/>
                </a:solidFill>
                <a:latin typeface="Myriad Pro" panose="020B0503030403020204" pitchFamily="34" charset="0"/>
                <a:ea typeface="Roboto Light" panose="02000000000000000000" pitchFamily="2" charset="0"/>
              </a:rPr>
              <a:t>1,2</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chart shows the maximum NEXRAD risk for the selected flying area for each hour.   Due to the high dynamic range of the radar reflectivity data the chart uses the log10 value of the probability * severity value seen in slide 15, “Calculating NEXRAD Risk”.</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The chart shows the risk for the selected day (black line) and the previous day (gray line).</a:t>
            </a:r>
          </a:p>
          <a:p>
            <a:pPr>
              <a:spcBef>
                <a:spcPts val="0"/>
              </a:spcBef>
              <a:buClr>
                <a:srgbClr val="00308F"/>
              </a:buClr>
            </a:pPr>
            <a:endParaRPr lang="en-GB" sz="2000" dirty="0">
              <a:latin typeface="Myriad Pro" panose="020B0503030403020204" pitchFamily="34" charset="0"/>
              <a:ea typeface="Roboto Light" panose="02000000000000000000" pitchFamily="2" charset="0"/>
            </a:endParaRP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TABLE OUTPUT WITH CHART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7" name="Arrow: Right 26">
            <a:extLst>
              <a:ext uri="{FF2B5EF4-FFF2-40B4-BE49-F238E27FC236}">
                <a16:creationId xmlns:a16="http://schemas.microsoft.com/office/drawing/2014/main" id="{DD48219F-AF5E-9C5C-2FC4-518216F597A5}"/>
              </a:ext>
            </a:extLst>
          </p:cNvPr>
          <p:cNvSpPr/>
          <p:nvPr/>
        </p:nvSpPr>
        <p:spPr>
          <a:xfrm rot="5400000">
            <a:off x="4343913" y="1559576"/>
            <a:ext cx="707125"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C52890-95CD-1C36-4A1F-5081A8E7AB06}"/>
              </a:ext>
            </a:extLst>
          </p:cNvPr>
          <p:cNvSpPr txBox="1"/>
          <p:nvPr/>
        </p:nvSpPr>
        <p:spPr>
          <a:xfrm>
            <a:off x="4546926" y="100267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35" name="TextBox 34">
            <a:extLst>
              <a:ext uri="{FF2B5EF4-FFF2-40B4-BE49-F238E27FC236}">
                <a16:creationId xmlns:a16="http://schemas.microsoft.com/office/drawing/2014/main" id="{614A06F4-BA42-722F-542F-1F364597C8C7}"/>
              </a:ext>
            </a:extLst>
          </p:cNvPr>
          <p:cNvSpPr txBox="1"/>
          <p:nvPr/>
        </p:nvSpPr>
        <p:spPr>
          <a:xfrm>
            <a:off x="2150014" y="6136437"/>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
        <p:nvSpPr>
          <p:cNvPr id="42" name="Arrow: Right 41">
            <a:extLst>
              <a:ext uri="{FF2B5EF4-FFF2-40B4-BE49-F238E27FC236}">
                <a16:creationId xmlns:a16="http://schemas.microsoft.com/office/drawing/2014/main" id="{3D1098CE-3EE4-C24A-CB61-999FD1C6864E}"/>
              </a:ext>
            </a:extLst>
          </p:cNvPr>
          <p:cNvSpPr/>
          <p:nvPr/>
        </p:nvSpPr>
        <p:spPr>
          <a:xfrm rot="16200000">
            <a:off x="2057447" y="5799887"/>
            <a:ext cx="498055"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6116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169;p9">
            <a:extLst>
              <a:ext uri="{FF2B5EF4-FFF2-40B4-BE49-F238E27FC236}">
                <a16:creationId xmlns:a16="http://schemas.microsoft.com/office/drawing/2014/main" id="{99651F5D-5636-EB06-1A36-2DD051A84782}"/>
              </a:ext>
            </a:extLst>
          </p:cNvPr>
          <p:cNvPicPr preferRelativeResize="0"/>
          <p:nvPr/>
        </p:nvPicPr>
        <p:blipFill rotWithShape="1">
          <a:blip r:embed="rId2">
            <a:alphaModFix/>
          </a:blip>
          <a:srcRect/>
          <a:stretch/>
        </p:blipFill>
        <p:spPr>
          <a:xfrm>
            <a:off x="726847" y="1549157"/>
            <a:ext cx="5236938" cy="4309712"/>
          </a:xfrm>
          <a:prstGeom prst="rect">
            <a:avLst/>
          </a:prstGeom>
          <a:noFill/>
          <a:ln w="12700" cap="flat" cmpd="sng">
            <a:solidFill>
              <a:schemeClr val="bg1">
                <a:lumMod val="75000"/>
              </a:schemeClr>
            </a:solidFill>
            <a:prstDash val="solid"/>
            <a:miter lim="800000"/>
            <a:headEnd type="none" w="sm" len="sm"/>
            <a:tailEnd type="none" w="sm" len="sm"/>
          </a:ln>
        </p:spPr>
      </p:pic>
      <p:sp>
        <p:nvSpPr>
          <p:cNvPr id="18" name="Content Placeholder 2">
            <a:extLst>
              <a:ext uri="{FF2B5EF4-FFF2-40B4-BE49-F238E27FC236}">
                <a16:creationId xmlns:a16="http://schemas.microsoft.com/office/drawing/2014/main" id="{206206CC-70CE-4CC9-9FDC-03384CF04DD5}"/>
              </a:ext>
            </a:extLst>
          </p:cNvPr>
          <p:cNvSpPr txBox="1">
            <a:spLocks/>
          </p:cNvSpPr>
          <p:nvPr/>
        </p:nvSpPr>
        <p:spPr>
          <a:xfrm>
            <a:off x="6600553" y="1479816"/>
            <a:ext cx="4499663" cy="49503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Search Criteria: VR 045 (</a:t>
            </a:r>
            <a:r>
              <a:rPr lang="en-GB" sz="2000" b="1" dirty="0">
                <a:solidFill>
                  <a:srgbClr val="FE0000"/>
                </a:solidFill>
                <a:latin typeface="Myriad Pro" panose="020B0503030403020204" pitchFamily="34" charset="0"/>
                <a:ea typeface="Roboto Light" panose="02000000000000000000" pitchFamily="2" charset="0"/>
              </a:rPr>
              <a:t>1, 2</a:t>
            </a:r>
            <a:r>
              <a:rPr lang="en-GB" sz="2000" dirty="0">
                <a:latin typeface="Myriad Pro" panose="020B0503030403020204" pitchFamily="34" charset="0"/>
                <a:ea typeface="Roboto Light" panose="02000000000000000000" pitchFamily="2" charset="0"/>
              </a:rPr>
              <a:t>), hour in Zulu (</a:t>
            </a:r>
            <a:r>
              <a:rPr lang="en-GB" sz="2000" b="1" dirty="0">
                <a:solidFill>
                  <a:srgbClr val="FE0000"/>
                </a:solidFill>
                <a:latin typeface="Myriad Pro" panose="020B0503030403020204" pitchFamily="34" charset="0"/>
                <a:ea typeface="Roboto Light" panose="02000000000000000000" pitchFamily="2" charset="0"/>
              </a:rPr>
              <a:t>3</a:t>
            </a:r>
            <a:r>
              <a:rPr lang="en-GB" sz="2000" dirty="0">
                <a:latin typeface="Myriad Pro" panose="020B0503030403020204" pitchFamily="34" charset="0"/>
                <a:ea typeface="Roboto Light" panose="02000000000000000000" pitchFamily="2" charset="0"/>
              </a:rPr>
              <a:t>), output choice, 12HR RISK (</a:t>
            </a:r>
            <a:r>
              <a:rPr lang="en-GB" sz="2000" b="1" dirty="0">
                <a:solidFill>
                  <a:srgbClr val="FE0000"/>
                </a:solidFill>
                <a:latin typeface="Myriad Pro" panose="020B0503030403020204" pitchFamily="34" charset="0"/>
                <a:ea typeface="Roboto Light" panose="02000000000000000000" pitchFamily="2" charset="0"/>
              </a:rPr>
              <a:t>4</a:t>
            </a:r>
            <a:r>
              <a:rPr lang="en-GB" sz="2000" dirty="0">
                <a:latin typeface="Myriad Pro" panose="020B0503030403020204" pitchFamily="34" charset="0"/>
                <a:ea typeface="Roboto Light" panose="02000000000000000000" pitchFamily="2" charset="0"/>
              </a:rPr>
              <a:t>)</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AHAS indicates the driving model (</a:t>
            </a:r>
            <a:r>
              <a:rPr lang="en-GB" sz="2000" b="1" dirty="0">
                <a:solidFill>
                  <a:srgbClr val="FE0000"/>
                </a:solidFill>
                <a:latin typeface="Myriad Pro" panose="020B0503030403020204" pitchFamily="34" charset="0"/>
                <a:ea typeface="Roboto Light" panose="02000000000000000000" pitchFamily="2" charset="0"/>
              </a:rPr>
              <a:t>5</a:t>
            </a:r>
            <a:r>
              <a:rPr lang="en-GB" sz="2000" dirty="0">
                <a:latin typeface="Myriad Pro" panose="020B0503030403020204" pitchFamily="34" charset="0"/>
                <a:ea typeface="Roboto Light" panose="02000000000000000000" pitchFamily="2" charset="0"/>
              </a:rPr>
              <a:t>) for the overall risk (6), color coded</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NEXRAD risk is only available for the current hour</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12 hours of risk will be shown starting at the selected hour</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Scroll down for more hours </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No hazards or alternate routes are shown on the 12 hour web page</a:t>
            </a:r>
          </a:p>
          <a:p>
            <a:pPr marL="342900" indent="-342900">
              <a:spcBef>
                <a:spcPts val="0"/>
              </a:spcBef>
              <a:buClr>
                <a:srgbClr val="00308F"/>
              </a:buClr>
              <a:buFont typeface="Wingdings" panose="05000000000000000000" pitchFamily="2" charset="2"/>
              <a:buChar char="§"/>
            </a:pPr>
            <a:r>
              <a:rPr lang="en-GB" sz="2000" dirty="0">
                <a:latin typeface="Myriad Pro" panose="020B0503030403020204" pitchFamily="34" charset="0"/>
                <a:ea typeface="Roboto Light" panose="02000000000000000000" pitchFamily="2" charset="0"/>
              </a:rPr>
              <a:t>Expect longer download times for expanded data</a:t>
            </a:r>
          </a:p>
        </p:txBody>
      </p:sp>
      <p:sp>
        <p:nvSpPr>
          <p:cNvPr id="11" name="Rectangle 10">
            <a:extLst>
              <a:ext uri="{FF2B5EF4-FFF2-40B4-BE49-F238E27FC236}">
                <a16:creationId xmlns:a16="http://schemas.microsoft.com/office/drawing/2014/main" id="{901B968A-E76A-4AC7-9E06-786377B462A6}"/>
              </a:ext>
            </a:extLst>
          </p:cNvPr>
          <p:cNvSpPr/>
          <p:nvPr/>
        </p:nvSpPr>
        <p:spPr>
          <a:xfrm>
            <a:off x="-1" y="6493989"/>
            <a:ext cx="436229" cy="2826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9212F270-E710-4E79-8348-A738E9845913}"/>
              </a:ext>
            </a:extLst>
          </p:cNvPr>
          <p:cNvSpPr txBox="1"/>
          <p:nvPr/>
        </p:nvSpPr>
        <p:spPr>
          <a:xfrm>
            <a:off x="50334" y="6500510"/>
            <a:ext cx="1414576" cy="276999"/>
          </a:xfrm>
          <a:prstGeom prst="rect">
            <a:avLst/>
          </a:prstGeom>
          <a:noFill/>
        </p:spPr>
        <p:txBody>
          <a:bodyPr wrap="square">
            <a:spAutoFit/>
          </a:bodyPr>
          <a:lstStyle/>
          <a:p>
            <a:r>
              <a:rPr lang="en-GB" sz="1200" b="1" dirty="0">
                <a:solidFill>
                  <a:schemeClr val="bg1"/>
                </a:solidFill>
                <a:latin typeface="Myriad Pro" panose="020B0503030403020204" pitchFamily="34" charset="0"/>
                <a:ea typeface="Roboto Light" panose="02000000000000000000" pitchFamily="2" charset="0"/>
              </a:rPr>
              <a:t>6</a:t>
            </a:r>
          </a:p>
        </p:txBody>
      </p:sp>
      <p:sp>
        <p:nvSpPr>
          <p:cNvPr id="14" name="TextBox 13">
            <a:extLst>
              <a:ext uri="{FF2B5EF4-FFF2-40B4-BE49-F238E27FC236}">
                <a16:creationId xmlns:a16="http://schemas.microsoft.com/office/drawing/2014/main" id="{AFDDD817-0215-48D5-A331-C0267CE26124}"/>
              </a:ext>
            </a:extLst>
          </p:cNvPr>
          <p:cNvSpPr txBox="1"/>
          <p:nvPr/>
        </p:nvSpPr>
        <p:spPr>
          <a:xfrm>
            <a:off x="5938618" y="6498183"/>
            <a:ext cx="6094602" cy="253916"/>
          </a:xfrm>
          <a:prstGeom prst="rect">
            <a:avLst/>
          </a:prstGeom>
          <a:noFill/>
        </p:spPr>
        <p:txBody>
          <a:bodyPr wrap="square">
            <a:spAutoFit/>
          </a:bodyPr>
          <a:lstStyle/>
          <a:p>
            <a:pPr algn="r"/>
            <a:r>
              <a:rPr lang="en-GB" sz="1050" dirty="0">
                <a:solidFill>
                  <a:schemeClr val="tx1">
                    <a:lumMod val="85000"/>
                    <a:lumOff val="15000"/>
                  </a:schemeClr>
                </a:solidFill>
                <a:latin typeface="Myriad Pro" panose="020B0503030403020204" pitchFamily="34" charset="0"/>
              </a:rPr>
              <a:t>Copyright 2022, DeTect, Inc, All Rights Reserved</a:t>
            </a:r>
          </a:p>
        </p:txBody>
      </p:sp>
      <p:sp>
        <p:nvSpPr>
          <p:cNvPr id="17" name="Subtitle 2">
            <a:extLst>
              <a:ext uri="{FF2B5EF4-FFF2-40B4-BE49-F238E27FC236}">
                <a16:creationId xmlns:a16="http://schemas.microsoft.com/office/drawing/2014/main" id="{A3C2825E-1E24-4BE0-A2E6-C8A9F3825852}"/>
              </a:ext>
            </a:extLst>
          </p:cNvPr>
          <p:cNvSpPr txBox="1">
            <a:spLocks/>
          </p:cNvSpPr>
          <p:nvPr/>
        </p:nvSpPr>
        <p:spPr>
          <a:xfrm>
            <a:off x="209726" y="494041"/>
            <a:ext cx="5486398" cy="47069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solidFill>
                  <a:schemeClr val="tx1">
                    <a:lumMod val="75000"/>
                    <a:lumOff val="25000"/>
                  </a:schemeClr>
                </a:solidFill>
                <a:latin typeface="Impact" panose="020B0806030902050204" pitchFamily="34" charset="0"/>
              </a:rPr>
              <a:t>12 HOUR TABLE OUTPUT</a:t>
            </a:r>
          </a:p>
        </p:txBody>
      </p:sp>
      <p:cxnSp>
        <p:nvCxnSpPr>
          <p:cNvPr id="19" name="Straight Connector 18">
            <a:extLst>
              <a:ext uri="{FF2B5EF4-FFF2-40B4-BE49-F238E27FC236}">
                <a16:creationId xmlns:a16="http://schemas.microsoft.com/office/drawing/2014/main" id="{AB1EF9C8-D4C8-4A69-A896-EA6164508A9B}"/>
              </a:ext>
            </a:extLst>
          </p:cNvPr>
          <p:cNvCxnSpPr>
            <a:cxnSpLocks/>
          </p:cNvCxnSpPr>
          <p:nvPr/>
        </p:nvCxnSpPr>
        <p:spPr>
          <a:xfrm>
            <a:off x="0" y="1006678"/>
            <a:ext cx="6082018" cy="0"/>
          </a:xfrm>
          <a:prstGeom prst="line">
            <a:avLst/>
          </a:prstGeom>
          <a:ln w="12700">
            <a:solidFill>
              <a:srgbClr val="00308F"/>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4326F5E-3DFD-4C5A-A690-9A91E21277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6555" y="198493"/>
            <a:ext cx="2380830" cy="916333"/>
          </a:xfrm>
          <a:prstGeom prst="rect">
            <a:avLst/>
          </a:prstGeom>
        </p:spPr>
      </p:pic>
      <p:pic>
        <p:nvPicPr>
          <p:cNvPr id="10" name="Google Shape;301;p30" descr="BASH Logo.jpg">
            <a:extLst>
              <a:ext uri="{FF2B5EF4-FFF2-40B4-BE49-F238E27FC236}">
                <a16:creationId xmlns:a16="http://schemas.microsoft.com/office/drawing/2014/main" id="{02A5BC38-B3B5-E41B-ECB3-8B778110EE51}"/>
              </a:ext>
            </a:extLst>
          </p:cNvPr>
          <p:cNvPicPr preferRelativeResize="0"/>
          <p:nvPr/>
        </p:nvPicPr>
        <p:blipFill rotWithShape="1">
          <a:blip r:embed="rId4">
            <a:alphaModFix/>
          </a:blip>
          <a:srcRect/>
          <a:stretch/>
        </p:blipFill>
        <p:spPr>
          <a:xfrm>
            <a:off x="7983963" y="232858"/>
            <a:ext cx="788901" cy="831633"/>
          </a:xfrm>
          <a:prstGeom prst="rect">
            <a:avLst/>
          </a:prstGeom>
          <a:noFill/>
          <a:ln>
            <a:noFill/>
          </a:ln>
        </p:spPr>
      </p:pic>
      <p:pic>
        <p:nvPicPr>
          <p:cNvPr id="12" name="Picture 11">
            <a:extLst>
              <a:ext uri="{FF2B5EF4-FFF2-40B4-BE49-F238E27FC236}">
                <a16:creationId xmlns:a16="http://schemas.microsoft.com/office/drawing/2014/main" id="{16C8DA01-B5C9-6B85-A8FB-AF68B3C248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0385" y="339524"/>
            <a:ext cx="676170" cy="667154"/>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C0AC847C-E931-239B-F415-4B4565F1D2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7399" y="340520"/>
            <a:ext cx="1469043" cy="616307"/>
          </a:xfrm>
          <a:prstGeom prst="rect">
            <a:avLst/>
          </a:prstGeom>
        </p:spPr>
      </p:pic>
      <p:sp>
        <p:nvSpPr>
          <p:cNvPr id="27" name="Arrow: Right 26">
            <a:extLst>
              <a:ext uri="{FF2B5EF4-FFF2-40B4-BE49-F238E27FC236}">
                <a16:creationId xmlns:a16="http://schemas.microsoft.com/office/drawing/2014/main" id="{DD48219F-AF5E-9C5C-2FC4-518216F597A5}"/>
              </a:ext>
            </a:extLst>
          </p:cNvPr>
          <p:cNvSpPr/>
          <p:nvPr/>
        </p:nvSpPr>
        <p:spPr>
          <a:xfrm rot="5400000">
            <a:off x="756401" y="1487055"/>
            <a:ext cx="29850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C52890-95CD-1C36-4A1F-5081A8E7AB06}"/>
              </a:ext>
            </a:extLst>
          </p:cNvPr>
          <p:cNvSpPr txBox="1"/>
          <p:nvPr/>
        </p:nvSpPr>
        <p:spPr>
          <a:xfrm>
            <a:off x="750138" y="1113061"/>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1</a:t>
            </a:r>
            <a:endParaRPr lang="en-GB" b="1" dirty="0"/>
          </a:p>
        </p:txBody>
      </p:sp>
      <p:sp>
        <p:nvSpPr>
          <p:cNvPr id="28" name="TextBox 27">
            <a:extLst>
              <a:ext uri="{FF2B5EF4-FFF2-40B4-BE49-F238E27FC236}">
                <a16:creationId xmlns:a16="http://schemas.microsoft.com/office/drawing/2014/main" id="{1F6E0FC7-4E47-56B1-3202-3B1C96D0AB7F}"/>
              </a:ext>
            </a:extLst>
          </p:cNvPr>
          <p:cNvSpPr txBox="1"/>
          <p:nvPr/>
        </p:nvSpPr>
        <p:spPr>
          <a:xfrm>
            <a:off x="3939353" y="112145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2</a:t>
            </a:r>
            <a:endParaRPr lang="en-GB" b="1" dirty="0"/>
          </a:p>
        </p:txBody>
      </p:sp>
      <p:sp>
        <p:nvSpPr>
          <p:cNvPr id="29" name="TextBox 28">
            <a:extLst>
              <a:ext uri="{FF2B5EF4-FFF2-40B4-BE49-F238E27FC236}">
                <a16:creationId xmlns:a16="http://schemas.microsoft.com/office/drawing/2014/main" id="{C003E163-EF5A-9F3D-A2B5-25BBA23DE39B}"/>
              </a:ext>
            </a:extLst>
          </p:cNvPr>
          <p:cNvSpPr txBox="1"/>
          <p:nvPr/>
        </p:nvSpPr>
        <p:spPr>
          <a:xfrm>
            <a:off x="5185847" y="1118883"/>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3</a:t>
            </a:r>
            <a:endParaRPr lang="en-GB" b="1" dirty="0"/>
          </a:p>
        </p:txBody>
      </p:sp>
      <p:sp>
        <p:nvSpPr>
          <p:cNvPr id="30" name="TextBox 29">
            <a:extLst>
              <a:ext uri="{FF2B5EF4-FFF2-40B4-BE49-F238E27FC236}">
                <a16:creationId xmlns:a16="http://schemas.microsoft.com/office/drawing/2014/main" id="{CBD4D77D-A3CB-2DD3-A4A4-3F02D71EFA9D}"/>
              </a:ext>
            </a:extLst>
          </p:cNvPr>
          <p:cNvSpPr txBox="1"/>
          <p:nvPr/>
        </p:nvSpPr>
        <p:spPr>
          <a:xfrm>
            <a:off x="4007864" y="301876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4</a:t>
            </a:r>
            <a:endParaRPr lang="en-GB" b="1" dirty="0"/>
          </a:p>
        </p:txBody>
      </p:sp>
      <p:sp>
        <p:nvSpPr>
          <p:cNvPr id="31" name="TextBox 30">
            <a:extLst>
              <a:ext uri="{FF2B5EF4-FFF2-40B4-BE49-F238E27FC236}">
                <a16:creationId xmlns:a16="http://schemas.microsoft.com/office/drawing/2014/main" id="{28CB44D0-C703-2352-BDC4-65DFF9FC4F03}"/>
              </a:ext>
            </a:extLst>
          </p:cNvPr>
          <p:cNvSpPr txBox="1"/>
          <p:nvPr/>
        </p:nvSpPr>
        <p:spPr>
          <a:xfrm>
            <a:off x="3543504" y="6034680"/>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5</a:t>
            </a:r>
            <a:endParaRPr lang="en-GB" b="1" dirty="0"/>
          </a:p>
        </p:txBody>
      </p:sp>
      <p:sp>
        <p:nvSpPr>
          <p:cNvPr id="32" name="TextBox 31">
            <a:extLst>
              <a:ext uri="{FF2B5EF4-FFF2-40B4-BE49-F238E27FC236}">
                <a16:creationId xmlns:a16="http://schemas.microsoft.com/office/drawing/2014/main" id="{3564FEF0-9A93-389F-BA01-1D8AA9CD4547}"/>
              </a:ext>
            </a:extLst>
          </p:cNvPr>
          <p:cNvSpPr txBox="1"/>
          <p:nvPr/>
        </p:nvSpPr>
        <p:spPr>
          <a:xfrm>
            <a:off x="5411085" y="6023724"/>
            <a:ext cx="331365" cy="369332"/>
          </a:xfrm>
          <a:prstGeom prst="rect">
            <a:avLst/>
          </a:prstGeom>
          <a:noFill/>
        </p:spPr>
        <p:txBody>
          <a:bodyPr wrap="square" rtlCol="0">
            <a:spAutoFit/>
          </a:bodyPr>
          <a:lstStyle/>
          <a:p>
            <a:r>
              <a:rPr lang="en-GB" sz="1800" b="1" dirty="0">
                <a:solidFill>
                  <a:srgbClr val="FE0000"/>
                </a:solidFill>
                <a:latin typeface="Myriad Pro" panose="020B0503030403020204" pitchFamily="34" charset="0"/>
                <a:ea typeface="Roboto Light" panose="02000000000000000000" pitchFamily="2" charset="0"/>
              </a:rPr>
              <a:t>6</a:t>
            </a:r>
            <a:endParaRPr lang="en-GB" b="1" dirty="0"/>
          </a:p>
        </p:txBody>
      </p:sp>
      <p:sp>
        <p:nvSpPr>
          <p:cNvPr id="36" name="Arrow: Right 35">
            <a:extLst>
              <a:ext uri="{FF2B5EF4-FFF2-40B4-BE49-F238E27FC236}">
                <a16:creationId xmlns:a16="http://schemas.microsoft.com/office/drawing/2014/main" id="{F0B9D6CA-818A-7C58-B2D4-845ED187CED0}"/>
              </a:ext>
            </a:extLst>
          </p:cNvPr>
          <p:cNvSpPr/>
          <p:nvPr/>
        </p:nvSpPr>
        <p:spPr>
          <a:xfrm rot="5400000">
            <a:off x="3876088" y="1566750"/>
            <a:ext cx="457893"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24E20E40-28B0-D4A1-1E2A-B93CA8199B76}"/>
              </a:ext>
            </a:extLst>
          </p:cNvPr>
          <p:cNvSpPr/>
          <p:nvPr/>
        </p:nvSpPr>
        <p:spPr>
          <a:xfrm rot="5400000">
            <a:off x="5079921" y="1600405"/>
            <a:ext cx="524814"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035D9633-4A4E-325D-E7F5-141A6C1CC92E}"/>
              </a:ext>
            </a:extLst>
          </p:cNvPr>
          <p:cNvSpPr/>
          <p:nvPr/>
        </p:nvSpPr>
        <p:spPr>
          <a:xfrm rot="16200000">
            <a:off x="5283255" y="5652182"/>
            <a:ext cx="582332"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A48BFAC5-9D63-89E0-7DB6-A00AABC6BCD3}"/>
              </a:ext>
            </a:extLst>
          </p:cNvPr>
          <p:cNvSpPr/>
          <p:nvPr/>
        </p:nvSpPr>
        <p:spPr>
          <a:xfrm rot="16200000">
            <a:off x="3390655" y="5660572"/>
            <a:ext cx="599109"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E35F36CC-B480-1343-2433-20E931D945BF}"/>
              </a:ext>
            </a:extLst>
          </p:cNvPr>
          <p:cNvSpPr/>
          <p:nvPr/>
        </p:nvSpPr>
        <p:spPr>
          <a:xfrm rot="16200000">
            <a:off x="4005359" y="2782632"/>
            <a:ext cx="332181" cy="233986"/>
          </a:xfrm>
          <a:prstGeom prst="rightArrow">
            <a:avLst/>
          </a:prstGeom>
          <a:solidFill>
            <a:srgbClr val="D232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585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4672</TotalTime>
  <Words>2963</Words>
  <Application>Microsoft Office PowerPoint</Application>
  <PresentationFormat>Widescreen</PresentationFormat>
  <Paragraphs>383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Georgina</dc:creator>
  <cp:lastModifiedBy>Georgina</cp:lastModifiedBy>
  <cp:revision>200</cp:revision>
  <dcterms:created xsi:type="dcterms:W3CDTF">2021-03-18T12:47:43Z</dcterms:created>
  <dcterms:modified xsi:type="dcterms:W3CDTF">2022-07-06T13:25:43Z</dcterms:modified>
</cp:coreProperties>
</file>